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15.png" ContentType="image/png"/>
  <Override PartName="/ppt/media/image16.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27" name="PlaceHolder 2"/>
          <p:cNvSpPr>
            <a:spLocks noGrp="1"/>
          </p:cNvSpPr>
          <p:nvPr>
            <p:ph type="body"/>
          </p:nvPr>
        </p:nvSpPr>
        <p:spPr>
          <a:xfrm>
            <a:off x="504000" y="3168000"/>
            <a:ext cx="907164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28" name="PlaceHolder 3"/>
          <p:cNvSpPr>
            <a:spLocks noGrp="1"/>
          </p:cNvSpPr>
          <p:nvPr>
            <p:ph type="body"/>
          </p:nvPr>
        </p:nvSpPr>
        <p:spPr>
          <a:xfrm>
            <a:off x="504000" y="5086080"/>
            <a:ext cx="907164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30" name="PlaceHolder 2"/>
          <p:cNvSpPr>
            <a:spLocks noGrp="1"/>
          </p:cNvSpPr>
          <p:nvPr>
            <p:ph type="body"/>
          </p:nvPr>
        </p:nvSpPr>
        <p:spPr>
          <a:xfrm>
            <a:off x="50400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31" name="PlaceHolder 3"/>
          <p:cNvSpPr>
            <a:spLocks noGrp="1"/>
          </p:cNvSpPr>
          <p:nvPr>
            <p:ph type="body"/>
          </p:nvPr>
        </p:nvSpPr>
        <p:spPr>
          <a:xfrm>
            <a:off x="515268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32" name="PlaceHolder 4"/>
          <p:cNvSpPr>
            <a:spLocks noGrp="1"/>
          </p:cNvSpPr>
          <p:nvPr>
            <p:ph type="body"/>
          </p:nvPr>
        </p:nvSpPr>
        <p:spPr>
          <a:xfrm>
            <a:off x="504000" y="508608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33" name="PlaceHolder 5"/>
          <p:cNvSpPr>
            <a:spLocks noGrp="1"/>
          </p:cNvSpPr>
          <p:nvPr>
            <p:ph type="body"/>
          </p:nvPr>
        </p:nvSpPr>
        <p:spPr>
          <a:xfrm>
            <a:off x="5152680" y="508608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35" name="PlaceHolder 2"/>
          <p:cNvSpPr>
            <a:spLocks noGrp="1"/>
          </p:cNvSpPr>
          <p:nvPr>
            <p:ph type="body"/>
          </p:nvPr>
        </p:nvSpPr>
        <p:spPr>
          <a:xfrm>
            <a:off x="504000" y="316800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36" name="PlaceHolder 3"/>
          <p:cNvSpPr>
            <a:spLocks noGrp="1"/>
          </p:cNvSpPr>
          <p:nvPr>
            <p:ph type="body"/>
          </p:nvPr>
        </p:nvSpPr>
        <p:spPr>
          <a:xfrm>
            <a:off x="3571200" y="316800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37" name="PlaceHolder 4"/>
          <p:cNvSpPr>
            <a:spLocks noGrp="1"/>
          </p:cNvSpPr>
          <p:nvPr>
            <p:ph type="body"/>
          </p:nvPr>
        </p:nvSpPr>
        <p:spPr>
          <a:xfrm>
            <a:off x="6638040" y="316800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38" name="PlaceHolder 5"/>
          <p:cNvSpPr>
            <a:spLocks noGrp="1"/>
          </p:cNvSpPr>
          <p:nvPr>
            <p:ph type="body"/>
          </p:nvPr>
        </p:nvSpPr>
        <p:spPr>
          <a:xfrm>
            <a:off x="504000" y="508608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39" name="PlaceHolder 6"/>
          <p:cNvSpPr>
            <a:spLocks noGrp="1"/>
          </p:cNvSpPr>
          <p:nvPr>
            <p:ph type="body"/>
          </p:nvPr>
        </p:nvSpPr>
        <p:spPr>
          <a:xfrm>
            <a:off x="3571200" y="508608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40" name="PlaceHolder 7"/>
          <p:cNvSpPr>
            <a:spLocks noGrp="1"/>
          </p:cNvSpPr>
          <p:nvPr>
            <p:ph type="body"/>
          </p:nvPr>
        </p:nvSpPr>
        <p:spPr>
          <a:xfrm>
            <a:off x="6638040" y="508608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47" name="PlaceHolder 2"/>
          <p:cNvSpPr>
            <a:spLocks noGrp="1"/>
          </p:cNvSpPr>
          <p:nvPr>
            <p:ph type="subTitle"/>
          </p:nvPr>
        </p:nvSpPr>
        <p:spPr>
          <a:xfrm>
            <a:off x="504000" y="3168000"/>
            <a:ext cx="9071640" cy="3672000"/>
          </a:xfrm>
          <a:prstGeom prst="rect">
            <a:avLst/>
          </a:prstGeom>
        </p:spPr>
        <p:txBody>
          <a:bodyPr lIns="0" rIns="0" tIns="0" bIns="0" anchor="ctr"/>
          <a:p>
            <a:pPr algn="ctr"/>
            <a:endParaRPr b="0" lang="en-IN" sz="3200" spc="-1" strike="noStrike">
              <a:solidFill>
                <a:srgbClr val="ffffff"/>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49" name="PlaceHolder 2"/>
          <p:cNvSpPr>
            <a:spLocks noGrp="1"/>
          </p:cNvSpPr>
          <p:nvPr>
            <p:ph type="body"/>
          </p:nvPr>
        </p:nvSpPr>
        <p:spPr>
          <a:xfrm>
            <a:off x="504000" y="3168000"/>
            <a:ext cx="9071640" cy="36720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51" name="PlaceHolder 2"/>
          <p:cNvSpPr>
            <a:spLocks noGrp="1"/>
          </p:cNvSpPr>
          <p:nvPr>
            <p:ph type="body"/>
          </p:nvPr>
        </p:nvSpPr>
        <p:spPr>
          <a:xfrm>
            <a:off x="504000" y="3168000"/>
            <a:ext cx="4426920" cy="3672000"/>
          </a:xfrm>
          <a:prstGeom prst="rect">
            <a:avLst/>
          </a:prstGeom>
        </p:spPr>
        <p:txBody>
          <a:bodyPr lIns="0" rIns="0" tIns="0" bIns="0">
            <a:normAutofit/>
          </a:bodyPr>
          <a:p>
            <a:endParaRPr b="0" lang="en-IN" sz="4260" spc="-1" strike="noStrike">
              <a:solidFill>
                <a:srgbClr val="ffffff"/>
              </a:solidFill>
              <a:latin typeface="Arial"/>
            </a:endParaRPr>
          </a:p>
        </p:txBody>
      </p:sp>
      <p:sp>
        <p:nvSpPr>
          <p:cNvPr id="52" name="PlaceHolder 3"/>
          <p:cNvSpPr>
            <a:spLocks noGrp="1"/>
          </p:cNvSpPr>
          <p:nvPr>
            <p:ph type="body"/>
          </p:nvPr>
        </p:nvSpPr>
        <p:spPr>
          <a:xfrm>
            <a:off x="5152680" y="3168000"/>
            <a:ext cx="4426920" cy="36720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504000" y="1080000"/>
            <a:ext cx="9071640" cy="8011440"/>
          </a:xfrm>
          <a:prstGeom prst="rect">
            <a:avLst/>
          </a:prstGeom>
        </p:spPr>
        <p:txBody>
          <a:bodyPr lIns="0" rIns="0" tIns="0" bIns="0" anchor="ctr"/>
          <a:p>
            <a:pPr algn="ctr"/>
            <a:endParaRPr b="0" lang="en-IN" sz="3200" spc="-1" strike="noStrike">
              <a:solidFill>
                <a:srgbClr val="ffffff"/>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56" name="PlaceHolder 2"/>
          <p:cNvSpPr>
            <a:spLocks noGrp="1"/>
          </p:cNvSpPr>
          <p:nvPr>
            <p:ph type="body"/>
          </p:nvPr>
        </p:nvSpPr>
        <p:spPr>
          <a:xfrm>
            <a:off x="50400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57" name="PlaceHolder 3"/>
          <p:cNvSpPr>
            <a:spLocks noGrp="1"/>
          </p:cNvSpPr>
          <p:nvPr>
            <p:ph type="body"/>
          </p:nvPr>
        </p:nvSpPr>
        <p:spPr>
          <a:xfrm>
            <a:off x="5152680" y="3168000"/>
            <a:ext cx="4426920" cy="3672000"/>
          </a:xfrm>
          <a:prstGeom prst="rect">
            <a:avLst/>
          </a:prstGeom>
        </p:spPr>
        <p:txBody>
          <a:bodyPr lIns="0" rIns="0" tIns="0" bIns="0">
            <a:normAutofit/>
          </a:bodyPr>
          <a:p>
            <a:endParaRPr b="0" lang="en-IN" sz="4260" spc="-1" strike="noStrike">
              <a:solidFill>
                <a:srgbClr val="ffffff"/>
              </a:solidFill>
              <a:latin typeface="Arial"/>
            </a:endParaRPr>
          </a:p>
        </p:txBody>
      </p:sp>
      <p:sp>
        <p:nvSpPr>
          <p:cNvPr id="58" name="PlaceHolder 4"/>
          <p:cNvSpPr>
            <a:spLocks noGrp="1"/>
          </p:cNvSpPr>
          <p:nvPr>
            <p:ph type="body"/>
          </p:nvPr>
        </p:nvSpPr>
        <p:spPr>
          <a:xfrm>
            <a:off x="504000" y="508608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6" name="PlaceHolder 2"/>
          <p:cNvSpPr>
            <a:spLocks noGrp="1"/>
          </p:cNvSpPr>
          <p:nvPr>
            <p:ph type="subTitle"/>
          </p:nvPr>
        </p:nvSpPr>
        <p:spPr>
          <a:xfrm>
            <a:off x="504000" y="3168000"/>
            <a:ext cx="9071640" cy="3672000"/>
          </a:xfrm>
          <a:prstGeom prst="rect">
            <a:avLst/>
          </a:prstGeom>
        </p:spPr>
        <p:txBody>
          <a:bodyPr lIns="0" rIns="0" tIns="0" bIns="0" anchor="ctr"/>
          <a:p>
            <a:pPr algn="ctr"/>
            <a:endParaRPr b="0" lang="en-IN" sz="3200" spc="-1" strike="noStrike">
              <a:solidFill>
                <a:srgbClr val="ffffff"/>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60" name="PlaceHolder 2"/>
          <p:cNvSpPr>
            <a:spLocks noGrp="1"/>
          </p:cNvSpPr>
          <p:nvPr>
            <p:ph type="body"/>
          </p:nvPr>
        </p:nvSpPr>
        <p:spPr>
          <a:xfrm>
            <a:off x="504000" y="3168000"/>
            <a:ext cx="4426920" cy="3672000"/>
          </a:xfrm>
          <a:prstGeom prst="rect">
            <a:avLst/>
          </a:prstGeom>
        </p:spPr>
        <p:txBody>
          <a:bodyPr lIns="0" rIns="0" tIns="0" bIns="0">
            <a:normAutofit/>
          </a:bodyPr>
          <a:p>
            <a:endParaRPr b="0" lang="en-IN" sz="4260" spc="-1" strike="noStrike">
              <a:solidFill>
                <a:srgbClr val="ffffff"/>
              </a:solidFill>
              <a:latin typeface="Arial"/>
            </a:endParaRPr>
          </a:p>
        </p:txBody>
      </p:sp>
      <p:sp>
        <p:nvSpPr>
          <p:cNvPr id="61" name="PlaceHolder 3"/>
          <p:cNvSpPr>
            <a:spLocks noGrp="1"/>
          </p:cNvSpPr>
          <p:nvPr>
            <p:ph type="body"/>
          </p:nvPr>
        </p:nvSpPr>
        <p:spPr>
          <a:xfrm>
            <a:off x="515268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62" name="PlaceHolder 4"/>
          <p:cNvSpPr>
            <a:spLocks noGrp="1"/>
          </p:cNvSpPr>
          <p:nvPr>
            <p:ph type="body"/>
          </p:nvPr>
        </p:nvSpPr>
        <p:spPr>
          <a:xfrm>
            <a:off x="5152680" y="508608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64" name="PlaceHolder 2"/>
          <p:cNvSpPr>
            <a:spLocks noGrp="1"/>
          </p:cNvSpPr>
          <p:nvPr>
            <p:ph type="body"/>
          </p:nvPr>
        </p:nvSpPr>
        <p:spPr>
          <a:xfrm>
            <a:off x="50400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65" name="PlaceHolder 3"/>
          <p:cNvSpPr>
            <a:spLocks noGrp="1"/>
          </p:cNvSpPr>
          <p:nvPr>
            <p:ph type="body"/>
          </p:nvPr>
        </p:nvSpPr>
        <p:spPr>
          <a:xfrm>
            <a:off x="515268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66" name="PlaceHolder 4"/>
          <p:cNvSpPr>
            <a:spLocks noGrp="1"/>
          </p:cNvSpPr>
          <p:nvPr>
            <p:ph type="body"/>
          </p:nvPr>
        </p:nvSpPr>
        <p:spPr>
          <a:xfrm>
            <a:off x="504000" y="5086080"/>
            <a:ext cx="907164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68" name="PlaceHolder 2"/>
          <p:cNvSpPr>
            <a:spLocks noGrp="1"/>
          </p:cNvSpPr>
          <p:nvPr>
            <p:ph type="body"/>
          </p:nvPr>
        </p:nvSpPr>
        <p:spPr>
          <a:xfrm>
            <a:off x="504000" y="3168000"/>
            <a:ext cx="907164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69" name="PlaceHolder 3"/>
          <p:cNvSpPr>
            <a:spLocks noGrp="1"/>
          </p:cNvSpPr>
          <p:nvPr>
            <p:ph type="body"/>
          </p:nvPr>
        </p:nvSpPr>
        <p:spPr>
          <a:xfrm>
            <a:off x="504000" y="5086080"/>
            <a:ext cx="907164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71" name="PlaceHolder 2"/>
          <p:cNvSpPr>
            <a:spLocks noGrp="1"/>
          </p:cNvSpPr>
          <p:nvPr>
            <p:ph type="body"/>
          </p:nvPr>
        </p:nvSpPr>
        <p:spPr>
          <a:xfrm>
            <a:off x="50400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72" name="PlaceHolder 3"/>
          <p:cNvSpPr>
            <a:spLocks noGrp="1"/>
          </p:cNvSpPr>
          <p:nvPr>
            <p:ph type="body"/>
          </p:nvPr>
        </p:nvSpPr>
        <p:spPr>
          <a:xfrm>
            <a:off x="515268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73" name="PlaceHolder 4"/>
          <p:cNvSpPr>
            <a:spLocks noGrp="1"/>
          </p:cNvSpPr>
          <p:nvPr>
            <p:ph type="body"/>
          </p:nvPr>
        </p:nvSpPr>
        <p:spPr>
          <a:xfrm>
            <a:off x="504000" y="508608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74" name="PlaceHolder 5"/>
          <p:cNvSpPr>
            <a:spLocks noGrp="1"/>
          </p:cNvSpPr>
          <p:nvPr>
            <p:ph type="body"/>
          </p:nvPr>
        </p:nvSpPr>
        <p:spPr>
          <a:xfrm>
            <a:off x="5152680" y="508608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76" name="PlaceHolder 2"/>
          <p:cNvSpPr>
            <a:spLocks noGrp="1"/>
          </p:cNvSpPr>
          <p:nvPr>
            <p:ph type="body"/>
          </p:nvPr>
        </p:nvSpPr>
        <p:spPr>
          <a:xfrm>
            <a:off x="504000" y="316800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77" name="PlaceHolder 3"/>
          <p:cNvSpPr>
            <a:spLocks noGrp="1"/>
          </p:cNvSpPr>
          <p:nvPr>
            <p:ph type="body"/>
          </p:nvPr>
        </p:nvSpPr>
        <p:spPr>
          <a:xfrm>
            <a:off x="3571200" y="316800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78" name="PlaceHolder 4"/>
          <p:cNvSpPr>
            <a:spLocks noGrp="1"/>
          </p:cNvSpPr>
          <p:nvPr>
            <p:ph type="body"/>
          </p:nvPr>
        </p:nvSpPr>
        <p:spPr>
          <a:xfrm>
            <a:off x="6638040" y="316800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79" name="PlaceHolder 5"/>
          <p:cNvSpPr>
            <a:spLocks noGrp="1"/>
          </p:cNvSpPr>
          <p:nvPr>
            <p:ph type="body"/>
          </p:nvPr>
        </p:nvSpPr>
        <p:spPr>
          <a:xfrm>
            <a:off x="504000" y="508608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80" name="PlaceHolder 6"/>
          <p:cNvSpPr>
            <a:spLocks noGrp="1"/>
          </p:cNvSpPr>
          <p:nvPr>
            <p:ph type="body"/>
          </p:nvPr>
        </p:nvSpPr>
        <p:spPr>
          <a:xfrm>
            <a:off x="3571200" y="508608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81" name="PlaceHolder 7"/>
          <p:cNvSpPr>
            <a:spLocks noGrp="1"/>
          </p:cNvSpPr>
          <p:nvPr>
            <p:ph type="body"/>
          </p:nvPr>
        </p:nvSpPr>
        <p:spPr>
          <a:xfrm>
            <a:off x="6638040" y="5086080"/>
            <a:ext cx="292068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8" name="PlaceHolder 2"/>
          <p:cNvSpPr>
            <a:spLocks noGrp="1"/>
          </p:cNvSpPr>
          <p:nvPr>
            <p:ph type="body"/>
          </p:nvPr>
        </p:nvSpPr>
        <p:spPr>
          <a:xfrm>
            <a:off x="504000" y="3168000"/>
            <a:ext cx="9071640" cy="36720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10" name="PlaceHolder 2"/>
          <p:cNvSpPr>
            <a:spLocks noGrp="1"/>
          </p:cNvSpPr>
          <p:nvPr>
            <p:ph type="body"/>
          </p:nvPr>
        </p:nvSpPr>
        <p:spPr>
          <a:xfrm>
            <a:off x="504000" y="3168000"/>
            <a:ext cx="4426920" cy="3672000"/>
          </a:xfrm>
          <a:prstGeom prst="rect">
            <a:avLst/>
          </a:prstGeom>
        </p:spPr>
        <p:txBody>
          <a:bodyPr lIns="0" rIns="0" tIns="0" bIns="0">
            <a:normAutofit/>
          </a:bodyPr>
          <a:p>
            <a:endParaRPr b="0" lang="en-IN" sz="4260" spc="-1" strike="noStrike">
              <a:solidFill>
                <a:srgbClr val="ffffff"/>
              </a:solidFill>
              <a:latin typeface="Arial"/>
            </a:endParaRPr>
          </a:p>
        </p:txBody>
      </p:sp>
      <p:sp>
        <p:nvSpPr>
          <p:cNvPr id="11" name="PlaceHolder 3"/>
          <p:cNvSpPr>
            <a:spLocks noGrp="1"/>
          </p:cNvSpPr>
          <p:nvPr>
            <p:ph type="body"/>
          </p:nvPr>
        </p:nvSpPr>
        <p:spPr>
          <a:xfrm>
            <a:off x="5152680" y="3168000"/>
            <a:ext cx="4426920" cy="36720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1080000"/>
            <a:ext cx="9071640" cy="8011440"/>
          </a:xfrm>
          <a:prstGeom prst="rect">
            <a:avLst/>
          </a:prstGeom>
        </p:spPr>
        <p:txBody>
          <a:bodyPr lIns="0" rIns="0" tIns="0" bIns="0" anchor="ctr"/>
          <a:p>
            <a:pPr algn="ctr"/>
            <a:endParaRPr b="0" lang="en-IN" sz="3200" spc="-1" strike="noStrike">
              <a:solidFill>
                <a:srgbClr val="ffffff"/>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15" name="PlaceHolder 2"/>
          <p:cNvSpPr>
            <a:spLocks noGrp="1"/>
          </p:cNvSpPr>
          <p:nvPr>
            <p:ph type="body"/>
          </p:nvPr>
        </p:nvSpPr>
        <p:spPr>
          <a:xfrm>
            <a:off x="50400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16" name="PlaceHolder 3"/>
          <p:cNvSpPr>
            <a:spLocks noGrp="1"/>
          </p:cNvSpPr>
          <p:nvPr>
            <p:ph type="body"/>
          </p:nvPr>
        </p:nvSpPr>
        <p:spPr>
          <a:xfrm>
            <a:off x="5152680" y="3168000"/>
            <a:ext cx="4426920" cy="3672000"/>
          </a:xfrm>
          <a:prstGeom prst="rect">
            <a:avLst/>
          </a:prstGeom>
        </p:spPr>
        <p:txBody>
          <a:bodyPr lIns="0" rIns="0" tIns="0" bIns="0">
            <a:normAutofit/>
          </a:bodyPr>
          <a:p>
            <a:endParaRPr b="0" lang="en-IN" sz="4260" spc="-1" strike="noStrike">
              <a:solidFill>
                <a:srgbClr val="ffffff"/>
              </a:solidFill>
              <a:latin typeface="Arial"/>
            </a:endParaRPr>
          </a:p>
        </p:txBody>
      </p:sp>
      <p:sp>
        <p:nvSpPr>
          <p:cNvPr id="17" name="PlaceHolder 4"/>
          <p:cNvSpPr>
            <a:spLocks noGrp="1"/>
          </p:cNvSpPr>
          <p:nvPr>
            <p:ph type="body"/>
          </p:nvPr>
        </p:nvSpPr>
        <p:spPr>
          <a:xfrm>
            <a:off x="504000" y="508608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19" name="PlaceHolder 2"/>
          <p:cNvSpPr>
            <a:spLocks noGrp="1"/>
          </p:cNvSpPr>
          <p:nvPr>
            <p:ph type="body"/>
          </p:nvPr>
        </p:nvSpPr>
        <p:spPr>
          <a:xfrm>
            <a:off x="504000" y="3168000"/>
            <a:ext cx="4426920" cy="3672000"/>
          </a:xfrm>
          <a:prstGeom prst="rect">
            <a:avLst/>
          </a:prstGeom>
        </p:spPr>
        <p:txBody>
          <a:bodyPr lIns="0" rIns="0" tIns="0" bIns="0">
            <a:normAutofit/>
          </a:bodyPr>
          <a:p>
            <a:endParaRPr b="0" lang="en-IN" sz="4260" spc="-1" strike="noStrike">
              <a:solidFill>
                <a:srgbClr val="ffffff"/>
              </a:solidFill>
              <a:latin typeface="Arial"/>
            </a:endParaRPr>
          </a:p>
        </p:txBody>
      </p:sp>
      <p:sp>
        <p:nvSpPr>
          <p:cNvPr id="20" name="PlaceHolder 3"/>
          <p:cNvSpPr>
            <a:spLocks noGrp="1"/>
          </p:cNvSpPr>
          <p:nvPr>
            <p:ph type="body"/>
          </p:nvPr>
        </p:nvSpPr>
        <p:spPr>
          <a:xfrm>
            <a:off x="515268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21" name="PlaceHolder 4"/>
          <p:cNvSpPr>
            <a:spLocks noGrp="1"/>
          </p:cNvSpPr>
          <p:nvPr>
            <p:ph type="body"/>
          </p:nvPr>
        </p:nvSpPr>
        <p:spPr>
          <a:xfrm>
            <a:off x="5152680" y="508608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1080000"/>
            <a:ext cx="9071640" cy="1728000"/>
          </a:xfrm>
          <a:prstGeom prst="rect">
            <a:avLst/>
          </a:prstGeom>
        </p:spPr>
        <p:txBody>
          <a:bodyPr lIns="0" rIns="0" tIns="0" bIns="0" anchor="ctr"/>
          <a:p>
            <a:pPr algn="ctr"/>
            <a:endParaRPr b="0" lang="en-IN" sz="5860" spc="-1" strike="noStrike">
              <a:solidFill>
                <a:srgbClr val="ffffff"/>
              </a:solidFill>
              <a:latin typeface="Arial"/>
            </a:endParaRPr>
          </a:p>
        </p:txBody>
      </p:sp>
      <p:sp>
        <p:nvSpPr>
          <p:cNvPr id="23" name="PlaceHolder 2"/>
          <p:cNvSpPr>
            <a:spLocks noGrp="1"/>
          </p:cNvSpPr>
          <p:nvPr>
            <p:ph type="body"/>
          </p:nvPr>
        </p:nvSpPr>
        <p:spPr>
          <a:xfrm>
            <a:off x="50400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24" name="PlaceHolder 3"/>
          <p:cNvSpPr>
            <a:spLocks noGrp="1"/>
          </p:cNvSpPr>
          <p:nvPr>
            <p:ph type="body"/>
          </p:nvPr>
        </p:nvSpPr>
        <p:spPr>
          <a:xfrm>
            <a:off x="5152680" y="3168000"/>
            <a:ext cx="4426920" cy="1751400"/>
          </a:xfrm>
          <a:prstGeom prst="rect">
            <a:avLst/>
          </a:prstGeom>
        </p:spPr>
        <p:txBody>
          <a:bodyPr lIns="0" rIns="0" tIns="0" bIns="0">
            <a:normAutofit/>
          </a:bodyPr>
          <a:p>
            <a:endParaRPr b="0" lang="en-IN" sz="4260" spc="-1" strike="noStrike">
              <a:solidFill>
                <a:srgbClr val="ffffff"/>
              </a:solidFill>
              <a:latin typeface="Arial"/>
            </a:endParaRPr>
          </a:p>
        </p:txBody>
      </p:sp>
      <p:sp>
        <p:nvSpPr>
          <p:cNvPr id="25" name="PlaceHolder 4"/>
          <p:cNvSpPr>
            <a:spLocks noGrp="1"/>
          </p:cNvSpPr>
          <p:nvPr>
            <p:ph type="body"/>
          </p:nvPr>
        </p:nvSpPr>
        <p:spPr>
          <a:xfrm>
            <a:off x="504000" y="5086080"/>
            <a:ext cx="9071640" cy="1751400"/>
          </a:xfrm>
          <a:prstGeom prst="rect">
            <a:avLst/>
          </a:prstGeom>
        </p:spPr>
        <p:txBody>
          <a:bodyPr lIns="0" rIns="0" tIns="0" bIns="0">
            <a:normAutofit/>
          </a:bodyPr>
          <a:p>
            <a:endParaRPr b="0" lang="en-IN" sz="4260" spc="-1" strike="noStrike">
              <a:solidFill>
                <a:srgbClr val="ffffff"/>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1080000"/>
            <a:ext cx="9071640" cy="1728000"/>
          </a:xfrm>
          <a:prstGeom prst="rect">
            <a:avLst/>
          </a:prstGeom>
        </p:spPr>
        <p:txBody>
          <a:bodyPr lIns="0" rIns="0" tIns="0" bIns="0" anchor="ctr"/>
          <a:p>
            <a:pPr algn="ctr"/>
            <a:r>
              <a:rPr b="0" lang="en-IN" sz="5860" spc="-1" strike="noStrike">
                <a:solidFill>
                  <a:srgbClr val="ffffff"/>
                </a:solidFill>
                <a:latin typeface="Arial"/>
              </a:rPr>
              <a:t>Click to edit the title text format</a:t>
            </a:r>
            <a:endParaRPr b="0" lang="en-IN" sz="5860" spc="-1" strike="noStrike">
              <a:solidFill>
                <a:srgbClr val="ffffff"/>
              </a:solidFill>
              <a:latin typeface="Arial"/>
            </a:endParaRPr>
          </a:p>
        </p:txBody>
      </p:sp>
      <p:sp>
        <p:nvSpPr>
          <p:cNvPr id="1" name="PlaceHolder 2"/>
          <p:cNvSpPr>
            <a:spLocks noGrp="1"/>
          </p:cNvSpPr>
          <p:nvPr>
            <p:ph type="body"/>
          </p:nvPr>
        </p:nvSpPr>
        <p:spPr>
          <a:xfrm>
            <a:off x="504000" y="3168000"/>
            <a:ext cx="9071640" cy="3672000"/>
          </a:xfrm>
          <a:prstGeom prst="rect">
            <a:avLst/>
          </a:prstGeom>
        </p:spPr>
        <p:txBody>
          <a:bodyPr lIns="0" rIns="0" tIns="0" bIns="0">
            <a:normAutofit/>
          </a:bodyPr>
          <a:p>
            <a:pPr marL="432000" indent="-324000">
              <a:spcBef>
                <a:spcPts val="1888"/>
              </a:spcBef>
              <a:buClr>
                <a:srgbClr val="ffffff"/>
              </a:buClr>
              <a:buSzPct val="45000"/>
              <a:buFont typeface="Wingdings" charset="2"/>
              <a:buChar char=""/>
            </a:pPr>
            <a:r>
              <a:rPr b="0" lang="en-IN" sz="4260" spc="-1" strike="noStrike">
                <a:solidFill>
                  <a:srgbClr val="ffffff"/>
                </a:solidFill>
                <a:latin typeface="Arial"/>
              </a:rPr>
              <a:t>Click to edit the outline text format</a:t>
            </a:r>
            <a:endParaRPr b="0" lang="en-IN" sz="4260" spc="-1" strike="noStrike">
              <a:solidFill>
                <a:srgbClr val="ffffff"/>
              </a:solidFill>
              <a:latin typeface="Arial"/>
            </a:endParaRPr>
          </a:p>
          <a:p>
            <a:pPr lvl="1" marL="864000" indent="-324000">
              <a:spcBef>
                <a:spcPts val="1511"/>
              </a:spcBef>
              <a:buClr>
                <a:srgbClr val="ffffff"/>
              </a:buClr>
              <a:buSzPct val="75000"/>
              <a:buFont typeface="Symbol" charset="2"/>
              <a:buChar char=""/>
            </a:pPr>
            <a:r>
              <a:rPr b="0" lang="en-IN" sz="4260" spc="-1" strike="noStrike">
                <a:solidFill>
                  <a:srgbClr val="ffffff"/>
                </a:solidFill>
                <a:latin typeface="Arial"/>
              </a:rPr>
              <a:t>Second Outline Level</a:t>
            </a:r>
            <a:endParaRPr b="0" lang="en-IN" sz="4260" spc="-1" strike="noStrike">
              <a:solidFill>
                <a:srgbClr val="ffffff"/>
              </a:solidFill>
              <a:latin typeface="Arial"/>
            </a:endParaRPr>
          </a:p>
          <a:p>
            <a:pPr lvl="2" marL="1296000" indent="-288000">
              <a:spcBef>
                <a:spcPts val="1134"/>
              </a:spcBef>
              <a:buClr>
                <a:srgbClr val="ffffff"/>
              </a:buClr>
              <a:buSzPct val="45000"/>
              <a:buFont typeface="Wingdings" charset="2"/>
              <a:buChar char=""/>
            </a:pPr>
            <a:r>
              <a:rPr b="0" lang="en-IN" sz="4260" spc="-1" strike="noStrike">
                <a:solidFill>
                  <a:srgbClr val="ffffff"/>
                </a:solidFill>
                <a:latin typeface="Arial"/>
              </a:rPr>
              <a:t>Third Outline Level</a:t>
            </a:r>
            <a:endParaRPr b="0" lang="en-IN" sz="4260" spc="-1" strike="noStrike">
              <a:solidFill>
                <a:srgbClr val="ffffff"/>
              </a:solidFill>
              <a:latin typeface="Arial"/>
            </a:endParaRPr>
          </a:p>
          <a:p>
            <a:pPr lvl="3" marL="1728000" indent="-216000">
              <a:spcBef>
                <a:spcPts val="754"/>
              </a:spcBef>
              <a:buClr>
                <a:srgbClr val="ffffff"/>
              </a:buClr>
              <a:buSzPct val="75000"/>
              <a:buFont typeface="Symbol" charset="2"/>
              <a:buChar char=""/>
            </a:pPr>
            <a:r>
              <a:rPr b="0" lang="en-IN" sz="4260" spc="-1" strike="noStrike">
                <a:solidFill>
                  <a:srgbClr val="ffffff"/>
                </a:solidFill>
                <a:latin typeface="Arial"/>
              </a:rPr>
              <a:t>Fourth Outline Level</a:t>
            </a:r>
            <a:endParaRPr b="0" lang="en-IN" sz="4260" spc="-1" strike="noStrike">
              <a:solidFill>
                <a:srgbClr val="ffffff"/>
              </a:solidFill>
              <a:latin typeface="Arial"/>
            </a:endParaRPr>
          </a:p>
          <a:p>
            <a:pPr lvl="4" marL="2160000" indent="-216000">
              <a:spcBef>
                <a:spcPts val="377"/>
              </a:spcBef>
              <a:buClr>
                <a:srgbClr val="ffffff"/>
              </a:buClr>
              <a:buSzPct val="45000"/>
              <a:buFont typeface="Wingdings" charset="2"/>
              <a:buChar char=""/>
            </a:pPr>
            <a:r>
              <a:rPr b="0" lang="en-IN" sz="4260" spc="-1" strike="noStrike">
                <a:solidFill>
                  <a:srgbClr val="ffffff"/>
                </a:solidFill>
                <a:latin typeface="Arial"/>
              </a:rPr>
              <a:t>Fifth Outline Level</a:t>
            </a:r>
            <a:endParaRPr b="0" lang="en-IN" sz="4260" spc="-1" strike="noStrike">
              <a:solidFill>
                <a:srgbClr val="ffffff"/>
              </a:solidFill>
              <a:latin typeface="Arial"/>
            </a:endParaRPr>
          </a:p>
          <a:p>
            <a:pPr lvl="5" marL="2592000" indent="-216000">
              <a:spcBef>
                <a:spcPts val="377"/>
              </a:spcBef>
              <a:buClr>
                <a:srgbClr val="ffffff"/>
              </a:buClr>
              <a:buSzPct val="45000"/>
              <a:buFont typeface="Wingdings" charset="2"/>
              <a:buChar char=""/>
            </a:pPr>
            <a:r>
              <a:rPr b="0" lang="en-IN" sz="4260" spc="-1" strike="noStrike">
                <a:solidFill>
                  <a:srgbClr val="ffffff"/>
                </a:solidFill>
                <a:latin typeface="Arial"/>
              </a:rPr>
              <a:t>Sixth Outline Level</a:t>
            </a:r>
            <a:endParaRPr b="0" lang="en-IN" sz="4260" spc="-1" strike="noStrike">
              <a:solidFill>
                <a:srgbClr val="ffffff"/>
              </a:solidFill>
              <a:latin typeface="Arial"/>
            </a:endParaRPr>
          </a:p>
          <a:p>
            <a:pPr lvl="6" marL="3024000" indent="-216000">
              <a:spcBef>
                <a:spcPts val="377"/>
              </a:spcBef>
              <a:buClr>
                <a:srgbClr val="ffffff"/>
              </a:buClr>
              <a:buSzPct val="45000"/>
              <a:buFont typeface="Wingdings" charset="2"/>
              <a:buChar char=""/>
            </a:pPr>
            <a:r>
              <a:rPr b="0" lang="en-IN" sz="4260" spc="-1" strike="noStrike">
                <a:solidFill>
                  <a:srgbClr val="ffffff"/>
                </a:solidFill>
                <a:latin typeface="Arial"/>
              </a:rPr>
              <a:t>Seventh Outline Level</a:t>
            </a:r>
            <a:endParaRPr b="0" lang="en-IN" sz="4260" spc="-1" strike="noStrike">
              <a:solidFill>
                <a:srgbClr val="ffffff"/>
              </a:solidFill>
              <a:latin typeface="Arial"/>
            </a:endParaRPr>
          </a:p>
        </p:txBody>
      </p:sp>
      <p:sp>
        <p:nvSpPr>
          <p:cNvPr id="2" name="PlaceHolder 3"/>
          <p:cNvSpPr>
            <a:spLocks noGrp="1"/>
          </p:cNvSpPr>
          <p:nvPr>
            <p:ph type="dt"/>
          </p:nvPr>
        </p:nvSpPr>
        <p:spPr>
          <a:xfrm>
            <a:off x="504000" y="6886800"/>
            <a:ext cx="2348280" cy="520920"/>
          </a:xfrm>
          <a:prstGeom prst="rect">
            <a:avLst/>
          </a:prstGeom>
        </p:spPr>
        <p:txBody>
          <a:bodyPr lIns="0" rIns="0" tIns="0" bIns="0"/>
          <a:p>
            <a:r>
              <a:rPr b="0" lang="en-IN" sz="1400" spc="-1" strike="noStrike">
                <a:solidFill>
                  <a:srgbClr val="ffffff"/>
                </a:solidFill>
                <a:latin typeface="Times New Roman"/>
              </a:rPr>
              <a:t>&lt;date/time&gt;</a:t>
            </a:r>
            <a:endParaRPr b="0" lang="en-IN" sz="1400" spc="-1" strike="noStrike">
              <a:solidFill>
                <a:srgbClr val="ffffff"/>
              </a:solidFill>
              <a:latin typeface="Times New Roman"/>
            </a:endParaRPr>
          </a:p>
        </p:txBody>
      </p:sp>
      <p:sp>
        <p:nvSpPr>
          <p:cNvPr id="3" name="PlaceHolder 4"/>
          <p:cNvSpPr>
            <a:spLocks noGrp="1"/>
          </p:cNvSpPr>
          <p:nvPr>
            <p:ph type="ftr"/>
          </p:nvPr>
        </p:nvSpPr>
        <p:spPr>
          <a:xfrm>
            <a:off x="3447360" y="6886800"/>
            <a:ext cx="3195000" cy="520920"/>
          </a:xfrm>
          <a:prstGeom prst="rect">
            <a:avLst/>
          </a:prstGeom>
        </p:spPr>
        <p:txBody>
          <a:bodyPr lIns="0" rIns="0" tIns="0" bIns="0"/>
          <a:p>
            <a:pPr algn="ctr"/>
            <a:r>
              <a:rPr b="0" lang="en-IN" sz="1400" spc="-1" strike="noStrike">
                <a:solidFill>
                  <a:srgbClr val="ffffff"/>
                </a:solidFill>
                <a:latin typeface="Times New Roman"/>
              </a:rPr>
              <a:t>&lt;footer&gt;</a:t>
            </a:r>
            <a:endParaRPr b="0" lang="en-IN" sz="1400" spc="-1" strike="noStrike">
              <a:solidFill>
                <a:srgbClr val="ffffff"/>
              </a:solidFill>
              <a:latin typeface="Times New Roman"/>
            </a:endParaRPr>
          </a:p>
        </p:txBody>
      </p:sp>
      <p:sp>
        <p:nvSpPr>
          <p:cNvPr id="4" name="PlaceHolder 5"/>
          <p:cNvSpPr>
            <a:spLocks noGrp="1"/>
          </p:cNvSpPr>
          <p:nvPr>
            <p:ph type="sldNum"/>
          </p:nvPr>
        </p:nvSpPr>
        <p:spPr>
          <a:xfrm>
            <a:off x="7227360" y="6886800"/>
            <a:ext cx="2348280" cy="520920"/>
          </a:xfrm>
          <a:prstGeom prst="rect">
            <a:avLst/>
          </a:prstGeom>
        </p:spPr>
        <p:txBody>
          <a:bodyPr lIns="0" rIns="0" tIns="0" bIns="0"/>
          <a:p>
            <a:pPr algn="r"/>
            <a:fld id="{F9C841CC-0787-4D7E-9906-36B3D76896FE}" type="slidenum">
              <a:rPr b="0" lang="en-IN" sz="1400" spc="-1" strike="noStrike">
                <a:solidFill>
                  <a:srgbClr val="ffffff"/>
                </a:solidFill>
                <a:latin typeface="Times New Roman"/>
              </a:rPr>
              <a:t>&lt;number&gt;</a:t>
            </a:fld>
            <a:endParaRPr b="0" lang="en-IN" sz="1400" spc="-1" strike="noStrike">
              <a:solidFill>
                <a:srgbClr val="ffffff"/>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301320"/>
            <a:ext cx="9071640" cy="126216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42" name="PlaceHolder 2"/>
          <p:cNvSpPr>
            <a:spLocks noGrp="1"/>
          </p:cNvSpPr>
          <p:nvPr>
            <p:ph type="body"/>
          </p:nvPr>
        </p:nvSpPr>
        <p:spPr>
          <a:xfrm>
            <a:off x="504000" y="1769040"/>
            <a:ext cx="9071640" cy="43844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
        <p:nvSpPr>
          <p:cNvPr id="43" name="PlaceHolder 3"/>
          <p:cNvSpPr>
            <a:spLocks noGrp="1"/>
          </p:cNvSpPr>
          <p:nvPr>
            <p:ph type="dt"/>
          </p:nvPr>
        </p:nvSpPr>
        <p:spPr>
          <a:xfrm>
            <a:off x="504000" y="6887160"/>
            <a:ext cx="2348280" cy="521280"/>
          </a:xfrm>
          <a:prstGeom prst="rect">
            <a:avLst/>
          </a:prstGeom>
        </p:spPr>
        <p:txBody>
          <a:bodyPr lIns="0" rIns="0" tIns="0" bIns="0"/>
          <a:p>
            <a:r>
              <a:rPr b="0" lang="en-IN" sz="1400" spc="-1" strike="noStrike">
                <a:latin typeface="Times New Roman"/>
              </a:rPr>
              <a:t>&lt;date/time&gt;</a:t>
            </a:r>
            <a:endParaRPr b="0" lang="en-IN" sz="1400" spc="-1" strike="noStrike">
              <a:latin typeface="Times New Roman"/>
            </a:endParaRPr>
          </a:p>
        </p:txBody>
      </p:sp>
      <p:sp>
        <p:nvSpPr>
          <p:cNvPr id="44" name="PlaceHolder 4"/>
          <p:cNvSpPr>
            <a:spLocks noGrp="1"/>
          </p:cNvSpPr>
          <p:nvPr>
            <p:ph type="ftr"/>
          </p:nvPr>
        </p:nvSpPr>
        <p:spPr>
          <a:xfrm>
            <a:off x="3447360" y="6887160"/>
            <a:ext cx="3195000" cy="521280"/>
          </a:xfrm>
          <a:prstGeom prst="rect">
            <a:avLst/>
          </a:prstGeom>
        </p:spPr>
        <p:txBody>
          <a:bodyPr lIns="0" rIns="0" tIns="0" bIns="0"/>
          <a:p>
            <a:pPr algn="ctr"/>
            <a:r>
              <a:rPr b="0" lang="en-IN" sz="1400" spc="-1" strike="noStrike">
                <a:latin typeface="Times New Roman"/>
              </a:rPr>
              <a:t>&lt;footer&gt;</a:t>
            </a:r>
            <a:endParaRPr b="0" lang="en-IN" sz="1400" spc="-1" strike="noStrike">
              <a:latin typeface="Times New Roman"/>
            </a:endParaRPr>
          </a:p>
        </p:txBody>
      </p:sp>
      <p:sp>
        <p:nvSpPr>
          <p:cNvPr id="45" name="PlaceHolder 5"/>
          <p:cNvSpPr>
            <a:spLocks noGrp="1"/>
          </p:cNvSpPr>
          <p:nvPr>
            <p:ph type="sldNum"/>
          </p:nvPr>
        </p:nvSpPr>
        <p:spPr>
          <a:xfrm>
            <a:off x="7227360" y="6887160"/>
            <a:ext cx="2348280" cy="521280"/>
          </a:xfrm>
          <a:prstGeom prst="rect">
            <a:avLst/>
          </a:prstGeom>
        </p:spPr>
        <p:txBody>
          <a:bodyPr lIns="0" rIns="0" tIns="0" bIns="0"/>
          <a:p>
            <a:pPr algn="r"/>
            <a:fld id="{5C9F27D1-EDFB-484C-9721-74F9E759C1C8}"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hyperlink" Target="https://www.w3.org/Protocols/rfc2616/rfc2616-sec10.html" TargetMode="External"/><Relationship Id="rId2"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5.xml"/>
</Relationships>
</file>

<file path=ppt/slides/_rels/slide3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0.xml.rels><?xml version="1.0" encoding="UTF-8"?>
<Relationships xmlns="http://schemas.openxmlformats.org/package/2006/relationships"><Relationship Id="rId1" Type="http://schemas.openxmlformats.org/officeDocument/2006/relationships/hyperlink" Target="https://pythonspot.com/web-dev/" TargetMode="External"/><Relationship Id="rId2" Type="http://schemas.openxmlformats.org/officeDocument/2006/relationships/hyperlink" Target="https://codeburst.io/the-2018-web-developer-roadmap-826b1b806e8d" TargetMode="External"/><Relationship Id="rId3" Type="http://schemas.openxmlformats.org/officeDocument/2006/relationships/hyperlink" Target="https://levelup.gitconnected.com/the-non-developers-guide-to-development-in-2018-7f023a2ff5e1" TargetMode="External"/><Relationship Id="rId4" Type="http://schemas.openxmlformats.org/officeDocument/2006/relationships/hyperlink" Target="https://realpython.com/tutorials/web-dev/" TargetMode="External"/><Relationship Id="rId5" Type="http://schemas.openxmlformats.org/officeDocument/2006/relationships/hyperlink" Target="https://scotch.io/bar-talk/processing-incoming-request-data-in-flask" TargetMode="External"/><Relationship Id="rId6"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hyperlink" Target="https://www.python.org/downloads/" TargetMode="Externa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xkcd:333/" TargetMode="External"/><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504000" y="2225520"/>
            <a:ext cx="9071640" cy="2173320"/>
          </a:xfrm>
          <a:prstGeom prst="rect">
            <a:avLst/>
          </a:prstGeom>
          <a:noFill/>
          <a:ln>
            <a:noFill/>
          </a:ln>
        </p:spPr>
        <p:txBody>
          <a:bodyPr lIns="0" rIns="0" tIns="0" bIns="0" anchor="ctr"/>
          <a:p>
            <a:pPr algn="ctr"/>
            <a:r>
              <a:rPr b="0" lang="en-IN" sz="5860" spc="-1" strike="noStrike">
                <a:solidFill>
                  <a:srgbClr val="ffffff"/>
                </a:solidFill>
                <a:latin typeface="Arial"/>
              </a:rPr>
              <a:t>Python Programming</a:t>
            </a:r>
            <a:br/>
            <a:r>
              <a:rPr b="0" lang="en-IN" sz="3200" spc="-1" strike="noStrike">
                <a:solidFill>
                  <a:srgbClr val="ffffff"/>
                </a:solidFill>
                <a:latin typeface="Arial"/>
              </a:rPr>
              <a:t>on</a:t>
            </a:r>
            <a:br/>
            <a:r>
              <a:rPr b="0" lang="en-IN" sz="4400" spc="-1" strike="noStrike">
                <a:solidFill>
                  <a:srgbClr val="ffffff"/>
                </a:solidFill>
                <a:latin typeface="Arial"/>
              </a:rPr>
              <a:t>Web Application development </a:t>
            </a:r>
            <a:endParaRPr b="0" lang="en-IN" sz="4400" spc="-1" strike="noStrike">
              <a:solidFill>
                <a:srgbClr val="ffffff"/>
              </a:solidFill>
              <a:latin typeface="Arial"/>
            </a:endParaRPr>
          </a:p>
        </p:txBody>
      </p:sp>
      <p:sp>
        <p:nvSpPr>
          <p:cNvPr id="83" name="TextShape 2"/>
          <p:cNvSpPr txBox="1"/>
          <p:nvPr/>
        </p:nvSpPr>
        <p:spPr>
          <a:xfrm>
            <a:off x="4608000" y="4464000"/>
            <a:ext cx="3312000" cy="427320"/>
          </a:xfrm>
          <a:prstGeom prst="rect">
            <a:avLst/>
          </a:prstGeom>
          <a:noFill/>
          <a:ln>
            <a:noFill/>
          </a:ln>
        </p:spPr>
      </p:sp>
      <p:sp>
        <p:nvSpPr>
          <p:cNvPr id="84" name="TextShape 3"/>
          <p:cNvSpPr txBox="1"/>
          <p:nvPr/>
        </p:nvSpPr>
        <p:spPr>
          <a:xfrm>
            <a:off x="3240000" y="5972040"/>
            <a:ext cx="5328000" cy="512280"/>
          </a:xfrm>
          <a:prstGeom prst="rect">
            <a:avLst/>
          </a:prstGeom>
          <a:noFill/>
          <a:ln>
            <a:noFill/>
          </a:ln>
        </p:spPr>
        <p:txBody>
          <a:bodyPr lIns="0" rIns="0" tIns="0" bIns="0" anchor="ctr"/>
          <a:p>
            <a:pPr algn="ctr"/>
            <a:r>
              <a:rPr b="0" lang="en-IN" sz="3600" spc="-1" strike="noStrike">
                <a:solidFill>
                  <a:srgbClr val="ffffff"/>
                </a:solidFill>
                <a:latin typeface="Arial"/>
              </a:rPr>
              <a:t>- Navin</a:t>
            </a:r>
            <a:endParaRPr b="0" lang="en-IN" sz="3600" spc="-1" strike="noStrike">
              <a:solidFill>
                <a:srgbClr val="ffffff"/>
              </a:solid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Divisions Web Development</a:t>
            </a:r>
            <a:endParaRPr b="0" lang="en-IN" sz="4400" spc="-1" strike="noStrike">
              <a:latin typeface="Arial"/>
            </a:endParaRPr>
          </a:p>
        </p:txBody>
      </p:sp>
      <p:sp>
        <p:nvSpPr>
          <p:cNvPr id="110"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400" spc="-1" strike="noStrike">
                <a:latin typeface="Arial"/>
              </a:rPr>
              <a:t>Front-end development - client-side development .</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Back-end development - server-side development .</a:t>
            </a:r>
            <a:endParaRPr b="0" lang="en-IN" sz="2400" spc="-1" strike="noStrike">
              <a:latin typeface="Arial"/>
            </a:endParaRPr>
          </a:p>
        </p:txBody>
      </p:sp>
      <p:pic>
        <p:nvPicPr>
          <p:cNvPr id="111" name="" descr=""/>
          <p:cNvPicPr/>
          <p:nvPr/>
        </p:nvPicPr>
        <p:blipFill>
          <a:blip r:embed="rId1"/>
          <a:stretch/>
        </p:blipFill>
        <p:spPr>
          <a:xfrm>
            <a:off x="1512000" y="3096000"/>
            <a:ext cx="7200000" cy="350388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2" name="Group 1"/>
          <p:cNvGrpSpPr/>
          <p:nvPr/>
        </p:nvGrpSpPr>
        <p:grpSpPr>
          <a:xfrm>
            <a:off x="1440000" y="720000"/>
            <a:ext cx="7200000" cy="6449760"/>
            <a:chOff x="1440000" y="720000"/>
            <a:chExt cx="7200000" cy="6449760"/>
          </a:xfrm>
        </p:grpSpPr>
        <p:pic>
          <p:nvPicPr>
            <p:cNvPr id="113" name="" descr=""/>
            <p:cNvPicPr/>
            <p:nvPr/>
          </p:nvPicPr>
          <p:blipFill>
            <a:blip r:embed="rId1"/>
            <a:stretch/>
          </p:blipFill>
          <p:spPr>
            <a:xfrm>
              <a:off x="1512000" y="2088000"/>
              <a:ext cx="7056000" cy="5081760"/>
            </a:xfrm>
            <a:prstGeom prst="rect">
              <a:avLst/>
            </a:prstGeom>
            <a:ln>
              <a:noFill/>
            </a:ln>
          </p:spPr>
        </p:pic>
        <p:pic>
          <p:nvPicPr>
            <p:cNvPr id="114" name="" descr=""/>
            <p:cNvPicPr/>
            <p:nvPr/>
          </p:nvPicPr>
          <p:blipFill>
            <a:blip r:embed="rId2"/>
            <a:stretch/>
          </p:blipFill>
          <p:spPr>
            <a:xfrm>
              <a:off x="1440000" y="720000"/>
              <a:ext cx="7200000" cy="3197160"/>
            </a:xfrm>
            <a:prstGeom prst="rect">
              <a:avLst/>
            </a:prstGeom>
            <a:ln>
              <a:noFill/>
            </a:ln>
          </p:spPr>
        </p:pic>
      </p:gr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Why Python web framework</a:t>
            </a:r>
            <a:endParaRPr b="0" lang="en-IN" sz="4400" spc="-1" strike="noStrike">
              <a:latin typeface="Arial"/>
            </a:endParaRPr>
          </a:p>
        </p:txBody>
      </p:sp>
      <p:sp>
        <p:nvSpPr>
          <p:cNvPr id="116" name="TextShape 2"/>
          <p:cNvSpPr txBox="1"/>
          <p:nvPr/>
        </p:nvSpPr>
        <p:spPr>
          <a:xfrm>
            <a:off x="720000" y="1656000"/>
            <a:ext cx="8064000" cy="348696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200" spc="-1" strike="noStrike">
                <a:latin typeface="Arial"/>
              </a:rPr>
              <a:t>Easy to learn - Hides complicated low-level details and requires lesser coding</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Acts as foundation to learn other languages</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Perfect to build prototypes</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Interoperability with Other Programming Languages </a:t>
            </a:r>
            <a:br/>
            <a:r>
              <a:rPr b="0" lang="en-IN" sz="2200" spc="-1" strike="noStrike">
                <a:latin typeface="Arial"/>
              </a:rPr>
              <a:t>eg . Cpython - C &amp; IronPython - .NET</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Used and trusted by many large companies :</a:t>
            </a:r>
            <a:br/>
            <a:r>
              <a:rPr b="0" lang="en-IN" sz="2200" spc="-1" strike="noStrike">
                <a:latin typeface="Arial"/>
              </a:rPr>
              <a:t>Pyramid and Django are used by companies like Bitbucket, Pinterest, Instagram and Dropbox in their application </a:t>
            </a:r>
            <a:endParaRPr b="0" lang="en-IN" sz="2200" spc="-1" strike="noStrike">
              <a:latin typeface="Arial"/>
            </a:endParaRPr>
          </a:p>
          <a:p>
            <a:pPr marL="432000" indent="-324000">
              <a:spcBef>
                <a:spcPts val="1417"/>
              </a:spcBef>
              <a:buClr>
                <a:srgbClr val="000000"/>
              </a:buClr>
              <a:buSzPct val="45000"/>
              <a:buFont typeface="Wingdings" charset="2"/>
              <a:buChar char=""/>
            </a:pPr>
            <a:endParaRPr b="0" lang="en-IN" sz="2200" spc="-1" strike="noStrike">
              <a:latin typeface="Arial"/>
            </a:endParaRPr>
          </a:p>
        </p:txBody>
      </p:sp>
      <p:pic>
        <p:nvPicPr>
          <p:cNvPr id="117" name="" descr=""/>
          <p:cNvPicPr/>
          <p:nvPr/>
        </p:nvPicPr>
        <p:blipFill>
          <a:blip r:embed="rId1"/>
          <a:stretch/>
        </p:blipFill>
        <p:spPr>
          <a:xfrm>
            <a:off x="1512000" y="5256000"/>
            <a:ext cx="6912000" cy="177660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Creating a Simple Server</a:t>
            </a:r>
            <a:endParaRPr b="0" lang="en-IN" sz="4400" spc="-1" strike="noStrike">
              <a:latin typeface="Arial"/>
            </a:endParaRPr>
          </a:p>
        </p:txBody>
      </p:sp>
      <p:sp>
        <p:nvSpPr>
          <p:cNvPr id="119" name="TextShape 2"/>
          <p:cNvSpPr txBox="1"/>
          <p:nvPr/>
        </p:nvSpPr>
        <p:spPr>
          <a:xfrm>
            <a:off x="648360" y="173556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 python -m SimpleHTTPServer</a:t>
            </a:r>
            <a:br/>
            <a:br/>
            <a:r>
              <a:rPr b="0" lang="en-IN" sz="2200" spc="-1" strike="noStrike">
                <a:latin typeface="Arial"/>
              </a:rPr>
              <a:t>-m : run library module as a script</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Create a simple server at default 8080 port</a:t>
            </a:r>
            <a:endParaRPr b="0" lang="en-IN" sz="2200" spc="-1" strike="noStrike">
              <a:latin typeface="Arial"/>
            </a:endParaRPr>
          </a:p>
        </p:txBody>
      </p:sp>
      <p:pic>
        <p:nvPicPr>
          <p:cNvPr id="120" name="" descr=""/>
          <p:cNvPicPr/>
          <p:nvPr/>
        </p:nvPicPr>
        <p:blipFill>
          <a:blip r:embed="rId1"/>
          <a:stretch/>
        </p:blipFill>
        <p:spPr>
          <a:xfrm>
            <a:off x="2376000" y="4104000"/>
            <a:ext cx="4864680" cy="273600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Python Framework</a:t>
            </a:r>
            <a:endParaRPr b="0" lang="en-IN" sz="4400" spc="-1" strike="noStrike">
              <a:latin typeface="Arial"/>
            </a:endParaRPr>
          </a:p>
        </p:txBody>
      </p:sp>
      <p:pic>
        <p:nvPicPr>
          <p:cNvPr id="122" name="" descr=""/>
          <p:cNvPicPr/>
          <p:nvPr/>
        </p:nvPicPr>
        <p:blipFill>
          <a:blip r:embed="rId1"/>
          <a:srcRect l="8895" t="17515" r="9298" b="0"/>
          <a:stretch/>
        </p:blipFill>
        <p:spPr>
          <a:xfrm>
            <a:off x="968040" y="1944000"/>
            <a:ext cx="8391960" cy="475200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Choosing Framework</a:t>
            </a:r>
            <a:endParaRPr b="0" lang="en-IN" sz="4400" spc="-1" strike="noStrike">
              <a:latin typeface="Arial"/>
            </a:endParaRPr>
          </a:p>
        </p:txBody>
      </p:sp>
      <p:graphicFrame>
        <p:nvGraphicFramePr>
          <p:cNvPr id="124" name="Table 2"/>
          <p:cNvGraphicFramePr/>
          <p:nvPr/>
        </p:nvGraphicFramePr>
        <p:xfrm>
          <a:off x="684000" y="1368000"/>
          <a:ext cx="8459640" cy="5559840"/>
        </p:xfrm>
        <a:graphic>
          <a:graphicData uri="http://schemas.openxmlformats.org/drawingml/2006/table">
            <a:tbl>
              <a:tblPr/>
              <a:tblGrid>
                <a:gridCol w="2820240"/>
                <a:gridCol w="2820240"/>
                <a:gridCol w="2819520"/>
              </a:tblGrid>
              <a:tr h="363600">
                <a:tc>
                  <a:txBody>
                    <a:bodyPr lIns="90000" rIns="90000" tIns="46800" bIns="46800"/>
                    <a:p>
                      <a:pPr algn="ctr"/>
                      <a:r>
                        <a:rPr b="1" lang="en-IN" sz="1600" spc="-1" strike="noStrike">
                          <a:solidFill>
                            <a:srgbClr val="000000"/>
                          </a:solidFill>
                          <a:latin typeface="Arial"/>
                          <a:ea typeface="Noto Sans CJK SC Regular"/>
                        </a:rPr>
                        <a:t>Flask</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pPr algn="ctr"/>
                      <a:r>
                        <a:rPr b="1" lang="en-IN" sz="1600" spc="-1" strike="noStrike">
                          <a:solidFill>
                            <a:srgbClr val="000000"/>
                          </a:solidFill>
                          <a:latin typeface="AquaBase"/>
                        </a:rPr>
                        <a:t>Django</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pPr algn="ctr"/>
                      <a:r>
                        <a:rPr b="1" lang="en-IN" sz="1600" spc="-1" strike="noStrike">
                          <a:solidFill>
                            <a:srgbClr val="000000"/>
                          </a:solidFill>
                          <a:latin typeface="AquaBase"/>
                        </a:rPr>
                        <a:t>Pyramid</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1438200">
                <a:tc>
                  <a:txBody>
                    <a:bodyPr lIns="90000" rIns="90000" tIns="46800" bIns="46800"/>
                    <a:p>
                      <a:r>
                        <a:rPr b="0" lang="en-IN" sz="1600" spc="-1" strike="noStrike">
                          <a:solidFill>
                            <a:srgbClr val="000000"/>
                          </a:solidFill>
                          <a:latin typeface="AquaBase"/>
                        </a:rPr>
                        <a:t>Flask</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IN" sz="1600" spc="-1" strike="noStrike">
                          <a:solidFill>
                            <a:srgbClr val="000000"/>
                          </a:solidFill>
                          <a:latin typeface="AquaBase"/>
                        </a:rPr>
                        <a:t>Larger application</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solidFill>
                      <a:srgbClr val="cccccc"/>
                    </a:solidFill>
                  </a:tcPr>
                </a:tc>
                <a:tc>
                  <a:txBody>
                    <a:bodyPr lIns="90000" rIns="90000" tIns="46800" bIns="46800"/>
                    <a:p>
                      <a:r>
                        <a:rPr b="0" lang="en-IN" sz="1600" spc="-1" strike="noStrike">
                          <a:solidFill>
                            <a:srgbClr val="000000"/>
                          </a:solidFill>
                          <a:latin typeface="AquaBase"/>
                        </a:rPr>
                        <a:t>Larger application, targetting flexibility </a:t>
                      </a:r>
                      <a:endParaRPr b="0" lang="en-IN" sz="1600" spc="-1" strike="noStrike">
                        <a:solidFill>
                          <a:srgbClr val="000000"/>
                        </a:solidFill>
                        <a:latin typeface="AquaBase"/>
                      </a:endParaRPr>
                    </a:p>
                    <a:p>
                      <a:endParaRPr b="0" lang="en-IN" sz="1600" spc="-1" strike="noStrike">
                        <a:solidFill>
                          <a:srgbClr val="000000"/>
                        </a:solidFill>
                        <a:latin typeface="AquaBase"/>
                      </a:endParaRPr>
                    </a:p>
                    <a:p>
                      <a:r>
                        <a:rPr b="0" lang="en-IN" sz="1600" spc="-1" strike="noStrike">
                          <a:solidFill>
                            <a:srgbClr val="000000"/>
                          </a:solidFill>
                          <a:latin typeface="AquaBase"/>
                        </a:rPr>
                        <a:t>tools developer choice</a:t>
                      </a:r>
                      <a:endParaRPr b="0" lang="en-IN" sz="1600" spc="-1" strike="noStrike">
                        <a:solidFill>
                          <a:srgbClr val="000000"/>
                        </a:solidFill>
                        <a:latin typeface="AquaBase"/>
                      </a:endParaRPr>
                    </a:p>
                    <a:p>
                      <a:r>
                        <a:rPr b="0" lang="en-IN" sz="1600" spc="-1" strike="noStrike">
                          <a:solidFill>
                            <a:srgbClr val="000000"/>
                          </a:solidFill>
                          <a:latin typeface="AquaBase"/>
                        </a:rPr>
                        <a:t> </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2142000">
                <a:tc>
                  <a:txBody>
                    <a:bodyPr lIns="90000" rIns="90000" tIns="46800" bIns="46800"/>
                    <a:p>
                      <a:r>
                        <a:rPr b="0" lang="en-IN" sz="1600" spc="-1" strike="noStrike">
                          <a:solidFill>
                            <a:srgbClr val="000000"/>
                          </a:solidFill>
                          <a:latin typeface="AquaBase"/>
                        </a:rPr>
                        <a:t>In built routing and authenication</a:t>
                      </a:r>
                      <a:endParaRPr b="0" lang="en-IN" sz="1600" spc="-1" strike="noStrike">
                        <a:solidFill>
                          <a:srgbClr val="000000"/>
                        </a:solidFill>
                        <a:latin typeface="AquaBase"/>
                      </a:endParaRPr>
                    </a:p>
                  </a:txBody>
                  <a:tcPr marL="90000" marR="90000">
                    <a:lnL w="720">
                      <a:solidFill>
                        <a:srgbClr val="ffffff"/>
                      </a:solidFill>
                    </a:lnL>
                    <a:lnT w="720">
                      <a:solidFill>
                        <a:srgbClr val="ffffff"/>
                      </a:solidFill>
                    </a:lnT>
                    <a:lnB w="720">
                      <a:solidFill>
                        <a:srgbClr val="ffffff"/>
                      </a:solidFill>
                    </a:lnB>
                    <a:solidFill>
                      <a:srgbClr val="e6e6e6"/>
                    </a:solidFill>
                  </a:tcPr>
                </a:tc>
                <a:tc>
                  <a:txBody>
                    <a:bodyPr lIns="90000" rIns="90000" tIns="46800" bIns="46800"/>
                    <a:p>
                      <a:r>
                        <a:rPr b="0" lang="en-IN" sz="1600" spc="-1" strike="noStrike">
                          <a:solidFill>
                            <a:srgbClr val="000000"/>
                          </a:solidFill>
                          <a:latin typeface="AquaBase"/>
                          <a:ea typeface="DejaVu Sans"/>
                        </a:rPr>
                        <a:t>In built templating, forms, routing, authentication, basic database administration, and many more</a:t>
                      </a:r>
                      <a:endParaRPr b="0" lang="en-IN" sz="1600" spc="-1" strike="noStrike">
                        <a:solidFill>
                          <a:srgbClr val="000000"/>
                        </a:solidFill>
                        <a:latin typeface="AquaBase"/>
                        <a:ea typeface="DejaVu Sans"/>
                      </a:endParaRPr>
                    </a:p>
                  </a:txBody>
                  <a:tcPr marL="90000" marR="90000">
                    <a:noFill/>
                  </a:tcPr>
                </a:tc>
                <a:tc>
                  <a:txBody>
                    <a:bodyPr lIns="90000" rIns="90000" tIns="46800" bIns="46800"/>
                    <a:p>
                      <a:r>
                        <a:rPr b="0" lang="en-IN" sz="1600" spc="-1" strike="noStrike">
                          <a:solidFill>
                            <a:srgbClr val="000000"/>
                          </a:solidFill>
                          <a:latin typeface="AquaBase"/>
                        </a:rPr>
                        <a:t>In built routing and authentication, but templating and database administration require external libraries.</a:t>
                      </a:r>
                      <a:endParaRPr b="0" lang="en-IN" sz="1600" spc="-1" strike="noStrike">
                        <a:solidFill>
                          <a:srgbClr val="000000"/>
                        </a:solidFill>
                        <a:latin typeface="AquaBase"/>
                      </a:endParaRPr>
                    </a:p>
                  </a:txBody>
                  <a:tcPr marL="90000" marR="90000">
                    <a:lnR w="720">
                      <a:solidFill>
                        <a:srgbClr val="ffffff"/>
                      </a:solidFill>
                    </a:lnR>
                    <a:lnT w="720">
                      <a:solidFill>
                        <a:srgbClr val="ffffff"/>
                      </a:solidFill>
                    </a:lnT>
                    <a:lnB w="720">
                      <a:solidFill>
                        <a:srgbClr val="ffffff"/>
                      </a:solidFill>
                    </a:lnB>
                    <a:solidFill>
                      <a:srgbClr val="e6e6e6"/>
                    </a:solidFill>
                  </a:tcPr>
                </a:tc>
              </a:tr>
              <a:tr h="570240">
                <a:tc>
                  <a:txBody>
                    <a:bodyPr lIns="90000" rIns="90000" tIns="46800" bIns="46800"/>
                    <a:p>
                      <a:r>
                        <a:rPr b="0" lang="en-IN" sz="1600" spc="-1" strike="noStrike">
                          <a:solidFill>
                            <a:srgbClr val="000000"/>
                          </a:solidFill>
                          <a:latin typeface="AquaBase"/>
                        </a:rPr>
                        <a:t>Mid 2010</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IN" sz="1600" spc="-1" strike="noStrike">
                          <a:solidFill>
                            <a:srgbClr val="000000"/>
                          </a:solidFill>
                          <a:latin typeface="AquaBase"/>
                        </a:rPr>
                        <a:t>First release 2005, got name on 2010</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B w="720">
                      <a:solidFill>
                        <a:srgbClr val="ffffff"/>
                      </a:solidFill>
                    </a:lnB>
                    <a:solidFill>
                      <a:srgbClr val="cccccc"/>
                    </a:solidFill>
                  </a:tcPr>
                </a:tc>
                <a:tc>
                  <a:txBody>
                    <a:bodyPr lIns="90000" rIns="90000" tIns="46800" bIns="46800"/>
                    <a:p>
                      <a:r>
                        <a:rPr b="0" lang="en-IN" sz="1600" spc="-1" strike="noStrike">
                          <a:solidFill>
                            <a:srgbClr val="000000"/>
                          </a:solidFill>
                          <a:latin typeface="AquaBase"/>
                        </a:rPr>
                        <a:t>First release 2006</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1046160">
                <a:tc>
                  <a:txBody>
                    <a:bodyPr lIns="90000" rIns="90000" tIns="46800" bIns="46800"/>
                    <a:p>
                      <a:r>
                        <a:rPr b="0" lang="en-IN" sz="1600" spc="-1" strike="noStrike">
                          <a:solidFill>
                            <a:srgbClr val="000000"/>
                          </a:solidFill>
                          <a:latin typeface="AquaBase"/>
                        </a:rPr>
                        <a:t>5,000+ StackOverflow questions </a:t>
                      </a:r>
                      <a:endParaRPr b="0" lang="en-IN" sz="1600" spc="-1" strike="noStrike">
                        <a:solidFill>
                          <a:srgbClr val="000000"/>
                        </a:solidFill>
                        <a:latin typeface="AquaBase"/>
                      </a:endParaRPr>
                    </a:p>
                    <a:p>
                      <a:r>
                        <a:rPr b="0" lang="en-IN" sz="1600" spc="-1" strike="noStrike">
                          <a:solidFill>
                            <a:srgbClr val="000000"/>
                          </a:solidFill>
                          <a:latin typeface="AquaBase"/>
                        </a:rPr>
                        <a:t>10,900+ github stars </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IN" sz="1600" spc="-1" strike="noStrike">
                          <a:solidFill>
                            <a:srgbClr val="000000"/>
                          </a:solidFill>
                          <a:latin typeface="AquaBase"/>
                        </a:rPr>
                        <a:t>Most active community </a:t>
                      </a:r>
                      <a:endParaRPr b="0" lang="en-IN" sz="1600" spc="-1" strike="noStrike">
                        <a:solidFill>
                          <a:srgbClr val="000000"/>
                        </a:solidFill>
                        <a:latin typeface="AquaBase"/>
                      </a:endParaRPr>
                    </a:p>
                    <a:p>
                      <a:r>
                        <a:rPr b="0" lang="en-IN" sz="1600" spc="-1" strike="noStrike">
                          <a:solidFill>
                            <a:srgbClr val="000000"/>
                          </a:solidFill>
                          <a:latin typeface="AquaBase"/>
                        </a:rPr>
                        <a:t>80,000+ StackOverflow questions</a:t>
                      </a:r>
                      <a:endParaRPr b="0" lang="en-IN" sz="1600" spc="-1" strike="noStrike">
                        <a:solidFill>
                          <a:srgbClr val="000000"/>
                        </a:solidFill>
                        <a:latin typeface="AquaBase"/>
                      </a:endParaRPr>
                    </a:p>
                    <a:p>
                      <a:r>
                        <a:rPr b="0" lang="en-IN" sz="1600" spc="-1" strike="noStrike">
                          <a:solidFill>
                            <a:srgbClr val="000000"/>
                          </a:solidFill>
                          <a:latin typeface="AquaBase"/>
                        </a:rPr>
                        <a:t>11,300+ github stars</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IN" sz="1600" spc="-1" strike="noStrike">
                          <a:solidFill>
                            <a:srgbClr val="000000"/>
                          </a:solidFill>
                          <a:latin typeface="AquaBase"/>
                        </a:rPr>
                        <a:t>Smaller community</a:t>
                      </a:r>
                      <a:endParaRPr b="0" lang="en-IN" sz="1600" spc="-1" strike="noStrike">
                        <a:solidFill>
                          <a:srgbClr val="00000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bl>
          </a:graphicData>
        </a:graphic>
      </p:graphicFrame>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Installation of framework</a:t>
            </a:r>
            <a:endParaRPr b="0" lang="en-IN" sz="4400" spc="-1" strike="noStrike">
              <a:latin typeface="Arial"/>
            </a:endParaRPr>
          </a:p>
        </p:txBody>
      </p:sp>
      <p:sp>
        <p:nvSpPr>
          <p:cNvPr id="126"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Flask:</a:t>
            </a:r>
            <a:br/>
            <a:r>
              <a:rPr b="0" lang="en-IN" sz="3200" spc="-1" strike="noStrike">
                <a:latin typeface="Arial"/>
              </a:rPr>
              <a:t>	</a:t>
            </a:r>
            <a:r>
              <a:rPr b="0" lang="en-IN" sz="3200" spc="-1" strike="noStrike">
                <a:latin typeface="Arial"/>
              </a:rPr>
              <a:t>pip install flask</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Django:</a:t>
            </a:r>
            <a:br/>
            <a:r>
              <a:rPr b="0" lang="en-IN" sz="3200" spc="-1" strike="noStrike">
                <a:latin typeface="Arial"/>
              </a:rPr>
              <a:t>	</a:t>
            </a:r>
            <a:r>
              <a:rPr b="0" lang="en-IN" sz="3200" spc="-1" strike="noStrike">
                <a:latin typeface="Arial"/>
              </a:rPr>
              <a:t>pip install Django</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Pyramid:</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pip install pyramid pyramid_ipython</a:t>
            </a:r>
            <a:endParaRPr b="0" lang="en-IN" sz="2800" spc="-1" strike="noStrike">
              <a:latin typeface="Arial"/>
            </a:endParaRPr>
          </a:p>
        </p:txBody>
      </p:sp>
      <p:pic>
        <p:nvPicPr>
          <p:cNvPr id="127" name="" descr=""/>
          <p:cNvPicPr/>
          <p:nvPr/>
        </p:nvPicPr>
        <p:blipFill>
          <a:blip r:embed="rId1"/>
          <a:stretch/>
        </p:blipFill>
        <p:spPr>
          <a:xfrm>
            <a:off x="6264000" y="2088000"/>
            <a:ext cx="1994400" cy="199440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What is this pip</a:t>
            </a:r>
            <a:endParaRPr b="0" lang="en-IN" sz="4400" spc="-1" strike="noStrike">
              <a:latin typeface="Arial"/>
            </a:endParaRPr>
          </a:p>
        </p:txBody>
      </p:sp>
      <p:sp>
        <p:nvSpPr>
          <p:cNvPr id="129"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600" spc="-1" strike="noStrike">
                <a:latin typeface="Arial"/>
              </a:rPr>
              <a:t>Pip is a package manager for Python packages, or modules if you like.</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Packages are usually installed from the Python Package Index (PyPI) repository of software for the Python programming</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Replacement for easy_install</a:t>
            </a:r>
            <a:endParaRPr b="0" lang="en-IN" sz="2600" spc="-1" strike="noStrike">
              <a:latin typeface="Arial"/>
            </a:endParaRPr>
          </a:p>
          <a:p>
            <a:pPr lvl="2" marL="1296000" indent="-288000">
              <a:spcBef>
                <a:spcPts val="850"/>
              </a:spcBef>
              <a:buClr>
                <a:srgbClr val="000000"/>
              </a:buClr>
              <a:buSzPct val="45000"/>
              <a:buFont typeface="Wingdings" charset="2"/>
              <a:buChar char=""/>
            </a:pPr>
            <a:endParaRPr b="0" lang="en-IN" sz="2600" spc="-1" strike="noStrike">
              <a:latin typeface="Arial"/>
            </a:endParaRPr>
          </a:p>
          <a:p>
            <a:pPr lvl="2" marL="1296000" indent="-288000">
              <a:spcBef>
                <a:spcPts val="850"/>
              </a:spcBef>
              <a:buClr>
                <a:srgbClr val="000000"/>
              </a:buClr>
              <a:buSzPct val="45000"/>
              <a:buFont typeface="Wingdings" charset="2"/>
              <a:buChar char=""/>
            </a:pPr>
            <a:r>
              <a:rPr b="0" lang="en-IN" sz="2000" spc="-1" strike="noStrike">
                <a:latin typeface="Arial"/>
              </a:rPr>
              <a:t>pip install &lt;package-name&gt;</a:t>
            </a:r>
            <a:endParaRPr b="0" lang="en-IN" sz="2000" spc="-1" strike="noStrike">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Django – Getting Started</a:t>
            </a:r>
            <a:endParaRPr b="0" lang="en-IN" sz="4400" spc="-1" strike="noStrike">
              <a:latin typeface="Arial"/>
            </a:endParaRPr>
          </a:p>
        </p:txBody>
      </p:sp>
      <p:sp>
        <p:nvSpPr>
          <p:cNvPr id="131" name="TextShape 2"/>
          <p:cNvSpPr txBox="1"/>
          <p:nvPr/>
        </p:nvSpPr>
        <p:spPr>
          <a:xfrm>
            <a:off x="936000" y="1807560"/>
            <a:ext cx="835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5400" spc="-1" strike="noStrike">
                <a:latin typeface="Arial"/>
              </a:rPr>
              <a:t>$ django-admin startproject hello_django</a:t>
            </a:r>
            <a:endParaRPr b="0" lang="en-IN" sz="5400" spc="-1" strike="noStrike">
              <a:latin typeface="Arial"/>
            </a:endParaRPr>
          </a:p>
          <a:p>
            <a:pPr marL="432000" indent="-324000">
              <a:spcBef>
                <a:spcPts val="1417"/>
              </a:spcBef>
              <a:buClr>
                <a:srgbClr val="000000"/>
              </a:buClr>
              <a:buSzPct val="45000"/>
              <a:buFont typeface="Wingdings" charset="2"/>
              <a:buChar char=""/>
            </a:pPr>
            <a:r>
              <a:rPr b="0" lang="en-IN" sz="5400" spc="-1" strike="noStrike">
                <a:latin typeface="Arial"/>
              </a:rPr>
              <a:t>$ django-admin startapp App</a:t>
            </a:r>
            <a:endParaRPr b="0" lang="en-IN" sz="5400" spc="-1" strike="noStrike">
              <a:latin typeface="Arial"/>
            </a:endParaRPr>
          </a:p>
          <a:p>
            <a:pPr marL="432000" indent="-324000">
              <a:spcBef>
                <a:spcPts val="1417"/>
              </a:spcBef>
              <a:buClr>
                <a:srgbClr val="000000"/>
              </a:buClr>
              <a:buSzPct val="45000"/>
              <a:buFont typeface="Wingdings" charset="2"/>
              <a:buChar char=""/>
            </a:pPr>
            <a:endParaRPr b="0" lang="en-IN" sz="54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hello_django</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hello_django</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__init__.py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settings.py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urls.py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wsgi.py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App</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admin.py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__init__.py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migrations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 </a:t>
            </a:r>
            <a:r>
              <a:rPr b="0" lang="en-IN" sz="3200" spc="-1" strike="noStrike">
                <a:latin typeface="Arial"/>
              </a:rPr>
              <a:t>__init__.py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models.py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tests.py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views.py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manage.py</a:t>
            </a:r>
            <a:endParaRPr b="0" lang="en-IN" sz="3200" spc="-1" strike="noStrike">
              <a:latin typeface="Arial"/>
            </a:endParaRPr>
          </a:p>
        </p:txBody>
      </p:sp>
      <p:sp>
        <p:nvSpPr>
          <p:cNvPr id="132" name="TextShape 3"/>
          <p:cNvSpPr txBox="1"/>
          <p:nvPr/>
        </p:nvSpPr>
        <p:spPr>
          <a:xfrm>
            <a:off x="4608000" y="3528000"/>
            <a:ext cx="4320000" cy="621000"/>
          </a:xfrm>
          <a:prstGeom prst="rect">
            <a:avLst/>
          </a:prstGeom>
          <a:noFill/>
          <a:ln>
            <a:noFill/>
          </a:ln>
        </p:spPr>
        <p:txBody>
          <a:bodyPr lIns="90000" rIns="90000" tIns="45000" bIns="45000"/>
          <a:p>
            <a:r>
              <a:rPr b="0" lang="en-IN" sz="1800" spc="-1" strike="noStrike">
                <a:solidFill>
                  <a:srgbClr val="000080"/>
                </a:solidFill>
                <a:latin typeface="AquaBase"/>
              </a:rPr>
              <a:t>Note : pip will install django v1.11 by default</a:t>
            </a:r>
            <a:endParaRPr b="0" lang="en-IN" sz="1800" spc="-1" strike="noStrike">
              <a:solidFill>
                <a:srgbClr val="000080"/>
              </a:solidFill>
              <a:latin typeface="AquaBase"/>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Pyramid – Getting Started</a:t>
            </a:r>
            <a:endParaRPr b="0" lang="en-IN" sz="4400" spc="-1" strike="noStrike">
              <a:latin typeface="Arial"/>
            </a:endParaRPr>
          </a:p>
        </p:txBody>
      </p:sp>
      <p:sp>
        <p:nvSpPr>
          <p:cNvPr id="134" name="TextShape 2"/>
          <p:cNvSpPr txBox="1"/>
          <p:nvPr/>
        </p:nvSpPr>
        <p:spPr>
          <a:xfrm>
            <a:off x="936000" y="1769040"/>
            <a:ext cx="525600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6000" spc="-1" strike="noStrike">
                <a:latin typeface="Arial"/>
              </a:rPr>
              <a:t>$ pcreate -s starter hello_pyramid</a:t>
            </a:r>
            <a:endParaRPr b="0" lang="en-IN" sz="6000" spc="-1" strike="noStrike">
              <a:latin typeface="Arial"/>
            </a:endParaRPr>
          </a:p>
          <a:p>
            <a:pPr marL="432000" indent="-324000">
              <a:spcBef>
                <a:spcPts val="1417"/>
              </a:spcBef>
              <a:buClr>
                <a:srgbClr val="000000"/>
              </a:buClr>
              <a:buSzPct val="45000"/>
              <a:buFont typeface="Wingdings" charset="2"/>
              <a:buChar char=""/>
            </a:pPr>
            <a:endParaRPr b="0" lang="en-IN" sz="60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hello_pyramid</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CHANGES.txt</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development.ini</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MANIFEST.in</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production.ini</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hello_pyramid</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__init__.py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static</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 </a:t>
            </a:r>
            <a:r>
              <a:rPr b="0" lang="en-IN" sz="3200" spc="-1" strike="noStrike">
                <a:latin typeface="Arial"/>
              </a:rPr>
              <a:t>pyramid-16x16.png</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 </a:t>
            </a:r>
            <a:r>
              <a:rPr b="0" lang="en-IN" sz="3200" spc="-1" strike="noStrike">
                <a:latin typeface="Arial"/>
              </a:rPr>
              <a:t>pyramid.png</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 </a:t>
            </a:r>
            <a:r>
              <a:rPr b="0" lang="en-IN" sz="3200" spc="-1" strike="noStrike">
                <a:latin typeface="Arial"/>
              </a:rPr>
              <a:t>theme.css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 </a:t>
            </a:r>
            <a:r>
              <a:rPr b="0" lang="en-IN" sz="3200" spc="-1" strike="noStrike">
                <a:latin typeface="Arial"/>
              </a:rPr>
              <a:t>theme.min.css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templates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 </a:t>
            </a:r>
            <a:r>
              <a:rPr b="0" lang="en-IN" sz="3200" spc="-1" strike="noStrike">
                <a:latin typeface="Arial"/>
              </a:rPr>
              <a:t>mytemplate.pt</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tests.py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 </a:t>
            </a:r>
            <a:r>
              <a:rPr b="0" lang="en-IN" sz="3200" spc="-1" strike="noStrike">
                <a:latin typeface="Arial"/>
              </a:rPr>
              <a:t>views.py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README.txt</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r>
              <a:rPr b="0" lang="en-IN" sz="3200" spc="-1" strike="noStrike">
                <a:latin typeface="Arial"/>
              </a:rPr>
              <a:t>setup.py</a:t>
            </a:r>
            <a:endParaRPr b="0" lang="en-IN" sz="32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Overview</a:t>
            </a:r>
            <a:endParaRPr b="0" lang="en-IN" sz="4400" spc="-1" strike="noStrike">
              <a:latin typeface="Arial"/>
            </a:endParaRPr>
          </a:p>
        </p:txBody>
      </p:sp>
      <p:sp>
        <p:nvSpPr>
          <p:cNvPr id="86"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Introduction on Python</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Web Programming</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Python Web Frameworks</a:t>
            </a:r>
            <a:endParaRPr b="0" lang="en-IN" sz="32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Flask</a:t>
            </a:r>
            <a:endParaRPr b="0" lang="en-IN" sz="24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Django</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Demo</a:t>
            </a:r>
            <a:endParaRPr b="0" lang="en-IN" sz="32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Simple Server</a:t>
            </a:r>
            <a:endParaRPr b="0" lang="en-IN" sz="24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Simple Http request using form &amp; ajax</a:t>
            </a:r>
            <a:endParaRPr b="0" lang="en-IN" sz="24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Simple Server Database</a:t>
            </a:r>
            <a:endParaRPr b="0" lang="en-IN" sz="24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Session Management</a:t>
            </a:r>
            <a:endParaRPr b="0" lang="en-IN" sz="2400" spc="-1" strike="noStrike">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Flask - Getting Started</a:t>
            </a:r>
            <a:endParaRPr b="0" lang="en-IN" sz="4400" spc="-1" strike="noStrike">
              <a:latin typeface="Arial"/>
            </a:endParaRPr>
          </a:p>
        </p:txBody>
      </p:sp>
      <p:pic>
        <p:nvPicPr>
          <p:cNvPr id="136" name="" descr=""/>
          <p:cNvPicPr/>
          <p:nvPr/>
        </p:nvPicPr>
        <p:blipFill>
          <a:blip r:embed="rId1"/>
          <a:stretch/>
        </p:blipFill>
        <p:spPr>
          <a:xfrm>
            <a:off x="666000" y="1872000"/>
            <a:ext cx="8334000" cy="300636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Jinga2</a:t>
            </a:r>
            <a:endParaRPr b="0" lang="en-IN" sz="4400" spc="-1" strike="noStrike">
              <a:latin typeface="Arial"/>
            </a:endParaRPr>
          </a:p>
        </p:txBody>
      </p:sp>
      <p:sp>
        <p:nvSpPr>
          <p:cNvPr id="138"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000" spc="-1" strike="noStrike">
                <a:latin typeface="Arial"/>
              </a:rPr>
              <a:t>Flask uses jinga2 template engine. A web template contains HTML syntax interspersed placeholders for variables and expressions (in these case Python expressions) which are replaced values when the template is rendered.</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The Jinga2 template engine uses the following delimiters for escaping from HTML.</a:t>
            </a:r>
            <a:endParaRPr b="0" lang="en-IN" sz="2000" spc="-1" strike="noStrike">
              <a:latin typeface="Arial"/>
            </a:endParaRPr>
          </a:p>
          <a:p>
            <a:pPr lvl="2" marL="1296000" indent="-288000">
              <a:spcBef>
                <a:spcPts val="850"/>
              </a:spcBef>
              <a:buClr>
                <a:srgbClr val="000000"/>
              </a:buClr>
              <a:buSzPct val="45000"/>
              <a:buFont typeface="Wingdings" charset="2"/>
              <a:buChar char=""/>
            </a:pPr>
            <a:r>
              <a:rPr b="0" lang="en-IN" sz="1500" spc="-1" strike="noStrike">
                <a:latin typeface="Arial"/>
              </a:rPr>
              <a:t>{% ... %} for Statements</a:t>
            </a:r>
            <a:endParaRPr b="0" lang="en-IN" sz="1500" spc="-1" strike="noStrike">
              <a:latin typeface="Arial"/>
            </a:endParaRPr>
          </a:p>
          <a:p>
            <a:pPr lvl="2" marL="1296000" indent="-288000">
              <a:spcBef>
                <a:spcPts val="850"/>
              </a:spcBef>
              <a:buClr>
                <a:srgbClr val="000000"/>
              </a:buClr>
              <a:buSzPct val="45000"/>
              <a:buFont typeface="Wingdings" charset="2"/>
              <a:buChar char=""/>
            </a:pPr>
            <a:r>
              <a:rPr b="0" lang="en-IN" sz="1500" spc="-1" strike="noStrike">
                <a:latin typeface="Arial"/>
              </a:rPr>
              <a:t>{{ ... }} for Expressions to print to the template output</a:t>
            </a:r>
            <a:endParaRPr b="0" lang="en-IN" sz="1500" spc="-1" strike="noStrike">
              <a:latin typeface="Arial"/>
            </a:endParaRPr>
          </a:p>
          <a:p>
            <a:pPr lvl="2" marL="1296000" indent="-288000">
              <a:spcBef>
                <a:spcPts val="850"/>
              </a:spcBef>
              <a:buClr>
                <a:srgbClr val="000000"/>
              </a:buClr>
              <a:buSzPct val="45000"/>
              <a:buFont typeface="Wingdings" charset="2"/>
              <a:buChar char=""/>
            </a:pPr>
            <a:r>
              <a:rPr b="0" lang="en-IN" sz="1500" spc="-1" strike="noStrike">
                <a:latin typeface="Arial"/>
              </a:rPr>
              <a:t>{# ... #} for Comments not included in the template output</a:t>
            </a:r>
            <a:endParaRPr b="0" lang="en-IN" sz="1500" spc="-1" strike="noStrike">
              <a:latin typeface="Arial"/>
            </a:endParaRPr>
          </a:p>
          <a:p>
            <a:pPr lvl="2" marL="1296000" indent="-288000">
              <a:spcBef>
                <a:spcPts val="850"/>
              </a:spcBef>
              <a:buClr>
                <a:srgbClr val="000000"/>
              </a:buClr>
              <a:buSzPct val="45000"/>
              <a:buFont typeface="Wingdings" charset="2"/>
              <a:buChar char=""/>
            </a:pPr>
            <a:r>
              <a:rPr b="0" lang="en-IN" sz="1500" spc="-1" strike="noStrike">
                <a:latin typeface="Arial"/>
              </a:rPr>
              <a:t># ... ## for Line Statements</a:t>
            </a:r>
            <a:endParaRPr b="0" lang="en-IN" sz="1500" spc="-1" strike="noStrike">
              <a:latin typeface="Arial"/>
            </a:endParaRPr>
          </a:p>
        </p:txBody>
      </p:sp>
      <p:pic>
        <p:nvPicPr>
          <p:cNvPr id="139" name="" descr=""/>
          <p:cNvPicPr/>
          <p:nvPr/>
        </p:nvPicPr>
        <p:blipFill>
          <a:blip r:embed="rId1"/>
          <a:stretch/>
        </p:blipFill>
        <p:spPr>
          <a:xfrm>
            <a:off x="2376000" y="432000"/>
            <a:ext cx="1143720" cy="108000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504000" y="301320"/>
            <a:ext cx="9071640" cy="1262160"/>
          </a:xfrm>
          <a:prstGeom prst="rect">
            <a:avLst/>
          </a:prstGeom>
          <a:noFill/>
          <a:ln>
            <a:noFill/>
          </a:ln>
        </p:spPr>
        <p:txBody>
          <a:bodyPr lIns="0" rIns="0" tIns="0" bIns="0" anchor="ctr"/>
          <a:p>
            <a:pPr algn="ctr"/>
            <a:r>
              <a:rPr b="0" lang="en-IN" sz="3600" spc="-1" strike="noStrike">
                <a:latin typeface="Arial"/>
              </a:rPr>
              <a:t>HTTP (</a:t>
            </a:r>
            <a:r>
              <a:rPr b="0" lang="en-IN" sz="2800" spc="-1" strike="noStrike">
                <a:latin typeface="Arial"/>
              </a:rPr>
              <a:t>HyperText Transfer Protocol</a:t>
            </a:r>
            <a:r>
              <a:rPr b="0" lang="en-IN" sz="3600" spc="-1" strike="noStrike">
                <a:latin typeface="Arial"/>
              </a:rPr>
              <a:t>) Model</a:t>
            </a:r>
            <a:endParaRPr b="0" lang="en-IN" sz="3600" spc="-1" strike="noStrike">
              <a:latin typeface="Arial"/>
            </a:endParaRPr>
          </a:p>
        </p:txBody>
      </p:sp>
      <p:pic>
        <p:nvPicPr>
          <p:cNvPr id="141" name="" descr=""/>
          <p:cNvPicPr/>
          <p:nvPr/>
        </p:nvPicPr>
        <p:blipFill>
          <a:blip r:embed="rId1"/>
          <a:stretch/>
        </p:blipFill>
        <p:spPr>
          <a:xfrm>
            <a:off x="2680920" y="1440000"/>
            <a:ext cx="5023080" cy="2894040"/>
          </a:xfrm>
          <a:prstGeom prst="rect">
            <a:avLst/>
          </a:prstGeom>
          <a:ln>
            <a:noFill/>
          </a:ln>
        </p:spPr>
      </p:pic>
      <p:pic>
        <p:nvPicPr>
          <p:cNvPr id="142" name="" descr=""/>
          <p:cNvPicPr/>
          <p:nvPr/>
        </p:nvPicPr>
        <p:blipFill>
          <a:blip r:embed="rId2"/>
          <a:srcRect l="0" t="24908" r="9782" b="15360"/>
          <a:stretch/>
        </p:blipFill>
        <p:spPr>
          <a:xfrm>
            <a:off x="1584000" y="4536360"/>
            <a:ext cx="6767280" cy="251964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Flask – simple AJAX request</a:t>
            </a:r>
            <a:endParaRPr b="0" lang="en-IN" sz="4400" spc="-1" strike="noStrike">
              <a:latin typeface="Arial"/>
            </a:endParaRPr>
          </a:p>
        </p:txBody>
      </p:sp>
      <p:sp>
        <p:nvSpPr>
          <p:cNvPr id="144" name="TextShape 2"/>
          <p:cNvSpPr txBox="1"/>
          <p:nvPr/>
        </p:nvSpPr>
        <p:spPr>
          <a:xfrm>
            <a:off x="504000" y="1512000"/>
            <a:ext cx="8856000" cy="511200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IN" sz="1600" spc="-1" strike="noStrike">
                <a:latin typeface="Arial"/>
              </a:rPr>
              <a:t>Step 1 : Creating Flask instance with file location</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400" spc="-1" strike="noStrike">
                <a:latin typeface="Arial"/>
              </a:rPr>
              <a:t>app = Flask(__name__,static_url_path='files',static_folder='web/static',template_folder='web/templates')</a:t>
            </a:r>
            <a:endParaRPr b="0" lang="en-IN" sz="14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static_url_path=’‘ removes any preceding path from the URL (i.e. the default /static).</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static_folder='web/static' will tell Flask serve the files found at web/static.</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template_folder='web/templates', similarly, this changes the templates folder</a:t>
            </a:r>
            <a:endParaRPr b="0" lang="en-IN" sz="1600" spc="-1" strike="noStrike">
              <a:latin typeface="Arial"/>
            </a:endParaRPr>
          </a:p>
          <a:p>
            <a:pPr marL="432000" indent="-324000">
              <a:spcBef>
                <a:spcPts val="1417"/>
              </a:spcBef>
              <a:buClr>
                <a:srgbClr val="000000"/>
              </a:buClr>
              <a:buSzPct val="45000"/>
              <a:buFont typeface="Wingdings" charset="2"/>
              <a:buChar char=""/>
            </a:pPr>
            <a:endParaRPr b="0" lang="en-IN" sz="1600" spc="-1" strike="noStrike">
              <a:latin typeface="Arial"/>
            </a:endParaRPr>
          </a:p>
          <a:p>
            <a:pPr marL="432000" indent="-324000">
              <a:spcBef>
                <a:spcPts val="1417"/>
              </a:spcBef>
              <a:buClr>
                <a:srgbClr val="000000"/>
              </a:buClr>
              <a:buSzPct val="45000"/>
              <a:buFont typeface="Wingdings" charset="2"/>
              <a:buChar char=""/>
            </a:pPr>
            <a:r>
              <a:rPr b="1" lang="en-IN" sz="1600" spc="-1" strike="noStrike">
                <a:latin typeface="Arial"/>
              </a:rPr>
              <a:t>Step2 : Creating Server and Routing</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app.run(host='0.0.0.0',port=3000,debug = True) # create the server and host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@app.route("/",methods=['GET'] )   # re route the links</a:t>
            </a:r>
            <a:endParaRPr b="0" lang="en-IN" sz="1600" spc="-1" strike="noStrike">
              <a:latin typeface="Arial"/>
            </a:endParaRPr>
          </a:p>
          <a:p>
            <a:pPr lvl="1" marL="864000" indent="-324000">
              <a:spcBef>
                <a:spcPts val="1134"/>
              </a:spcBef>
              <a:buClr>
                <a:srgbClr val="000000"/>
              </a:buClr>
              <a:buSzPct val="75000"/>
              <a:buFont typeface="Symbol" charset="2"/>
              <a:buChar char=""/>
            </a:pPr>
            <a:r>
              <a:rPr b="0" lang="en-IN" sz="1600" spc="-1" strike="noStrike">
                <a:latin typeface="Arial"/>
              </a:rPr>
              <a:t>def root():</a:t>
            </a:r>
            <a:endParaRPr b="0" lang="en-IN" sz="1600" spc="-1" strike="noStrike">
              <a:latin typeface="Arial"/>
            </a:endParaRPr>
          </a:p>
          <a:p>
            <a:pPr lvl="1" marL="864000" indent="-324000">
              <a:spcBef>
                <a:spcPts val="1134"/>
              </a:spcBef>
              <a:buClr>
                <a:srgbClr val="000000"/>
              </a:buClr>
              <a:buSzPct val="75000"/>
              <a:buFont typeface="Symbol" charset="2"/>
              <a:buChar char=""/>
            </a:pPr>
            <a:endParaRPr b="0" lang="en-IN" sz="1600" spc="-1" strike="noStrike">
              <a:latin typeface="Arial"/>
            </a:endParaRPr>
          </a:p>
          <a:p>
            <a:pPr marL="432000" indent="-324000">
              <a:spcBef>
                <a:spcPts val="1417"/>
              </a:spcBef>
              <a:buClr>
                <a:srgbClr val="000000"/>
              </a:buClr>
              <a:buSzPct val="45000"/>
              <a:buFont typeface="Wingdings" charset="2"/>
              <a:buChar char=""/>
            </a:pPr>
            <a:r>
              <a:rPr b="1" lang="en-IN" sz="1600" spc="-1" strike="noStrike">
                <a:latin typeface="Arial"/>
              </a:rPr>
              <a:t>Step3 : Creating Frontend and rendering</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render_template('index.html', data=data)  #render the files with parameter</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app.send_static_file('index.html') #send file without parameter or compiling</a:t>
            </a:r>
            <a:endParaRPr b="0" lang="en-IN" sz="1600" spc="-1" strike="noStrike">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432360" y="871560"/>
            <a:ext cx="9071640" cy="5392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IN" sz="1800" spc="-1" strike="noStrike">
                <a:latin typeface="Arial"/>
              </a:rPr>
              <a:t>Step 4 : Loading external files</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&lt;script src="{{ url_for('static', filename='index.js') }}"&gt;&lt;/script&gt;</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&lt;script src="/static/index.js"&gt;  &lt;/script&gt;</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both pull the files from static folder</a:t>
            </a:r>
            <a:endParaRPr b="0" lang="en-IN" sz="1800" spc="-1" strike="noStrike">
              <a:latin typeface="Arial"/>
            </a:endParaRPr>
          </a:p>
          <a:p>
            <a:pPr marL="432000" indent="-324000">
              <a:spcBef>
                <a:spcPts val="1417"/>
              </a:spcBef>
              <a:buClr>
                <a:srgbClr val="000000"/>
              </a:buClr>
              <a:buSzPct val="45000"/>
              <a:buFont typeface="Wingdings" charset="2"/>
              <a:buChar char=""/>
            </a:pPr>
            <a:endParaRPr b="0" lang="en-IN" sz="1800" spc="-1" strike="noStrike">
              <a:latin typeface="Arial"/>
            </a:endParaRPr>
          </a:p>
          <a:p>
            <a:pPr marL="432000" indent="-324000">
              <a:spcBef>
                <a:spcPts val="1417"/>
              </a:spcBef>
              <a:buClr>
                <a:srgbClr val="000000"/>
              </a:buClr>
              <a:buSzPct val="45000"/>
              <a:buFont typeface="Wingdings" charset="2"/>
              <a:buChar char=""/>
            </a:pPr>
            <a:r>
              <a:rPr b="1" lang="en-IN" sz="1800" spc="-1" strike="noStrike">
                <a:latin typeface="Arial"/>
              </a:rPr>
              <a:t>Step 5 : Manipulate python Object in frontend</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item }} -&gt; use the python object variable</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1800" spc="-1" strike="noStrike">
                <a:latin typeface="Arial"/>
              </a:rPr>
              <a:t>{% if .. %} -&gt; operating on the python object</a:t>
            </a:r>
            <a:endParaRPr b="0" lang="en-IN" sz="1800" spc="-1" strike="noStrike">
              <a:latin typeface="Arial"/>
            </a:endParaRPr>
          </a:p>
          <a:p>
            <a:pPr marL="432000" indent="-324000">
              <a:spcBef>
                <a:spcPts val="1417"/>
              </a:spcBef>
              <a:buClr>
                <a:srgbClr val="000000"/>
              </a:buClr>
              <a:buSzPct val="45000"/>
              <a:buFont typeface="Wingdings" charset="2"/>
              <a:buChar char=""/>
            </a:pPr>
            <a:endParaRPr b="0" lang="en-IN" sz="1800" spc="-1" strike="noStrike">
              <a:latin typeface="Arial"/>
            </a:endParaRPr>
          </a:p>
          <a:p>
            <a:pPr marL="432000" indent="-324000">
              <a:spcBef>
                <a:spcPts val="1417"/>
              </a:spcBef>
              <a:buClr>
                <a:srgbClr val="000000"/>
              </a:buClr>
              <a:buSzPct val="45000"/>
              <a:buFont typeface="Wingdings" charset="2"/>
              <a:buChar char=""/>
            </a:pPr>
            <a:r>
              <a:rPr b="1" lang="en-IN" sz="1800" spc="-1" strike="noStrike">
                <a:latin typeface="Arial"/>
              </a:rPr>
              <a:t>Step 6: HTTP request handling from client to Server</a:t>
            </a:r>
            <a:endParaRPr b="0" lang="en-IN" sz="1800" spc="-1" strike="noStrike">
              <a:latin typeface="Arial"/>
            </a:endParaRPr>
          </a:p>
          <a:p>
            <a:pPr marL="432000" indent="-324000">
              <a:spcBef>
                <a:spcPts val="1417"/>
              </a:spcBef>
              <a:buClr>
                <a:srgbClr val="000000"/>
              </a:buClr>
              <a:buSzPct val="45000"/>
              <a:buFont typeface="Wingdings" charset="2"/>
              <a:buChar char=""/>
            </a:pPr>
            <a:r>
              <a:rPr b="1" lang="en-IN" sz="2000" spc="-1" strike="noStrike">
                <a:latin typeface="Arial"/>
              </a:rPr>
              <a:t>Client :</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Using HTML form</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Using HTTP request in javascript – AJAX,XML ,fetch</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p:txBody>
      </p:sp>
      <p:pic>
        <p:nvPicPr>
          <p:cNvPr id="146" name="" descr=""/>
          <p:cNvPicPr/>
          <p:nvPr/>
        </p:nvPicPr>
        <p:blipFill>
          <a:blip r:embed="rId1"/>
          <a:stretch/>
        </p:blipFill>
        <p:spPr>
          <a:xfrm>
            <a:off x="4149000" y="1008000"/>
            <a:ext cx="6075000" cy="264132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648360" y="648000"/>
            <a:ext cx="8639640" cy="648000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Step 7 : Data Handling in Server</a:t>
            </a:r>
            <a:endParaRPr b="0" lang="en-IN" sz="32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Server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from flask import request  # handles the request</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request.data Contains the incoming request data as string in case it came with a mimetype Flask does not handle.</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request.args: the key/value pairs in the URL query string</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request.form: the key/value pairs in the body, from a HTML post form, or JavaScript request that isn't JSON encoded</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request.files: the files in the body, which Flask keeps separate from form. HTML forms must use enctype=multipart/form-data or files will not be uploaded.</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request.values: combined args and form, preferring args if keys overlap</a:t>
            </a: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For URL Query parameter, use request.args</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search = request.args.get("search")</a:t>
            </a: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For Form input, use request.form</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email = request.form.get('email')</a:t>
            </a: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For data type application/json, use request.data</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 data in string format and you have to parse into dictionary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data = request.data</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dataDict = json.loads(data)</a:t>
            </a: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576360" y="792000"/>
            <a:ext cx="8567640" cy="612000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IN" sz="2600" spc="-1" strike="noStrike">
                <a:latin typeface="Arial"/>
              </a:rPr>
              <a:t>Step 8: Sending the response to Client.</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Jsonify -&gt; send the data in json format</a:t>
            </a:r>
            <a:endParaRPr b="0" lang="en-IN" sz="2600" spc="-1" strike="noStrike">
              <a:latin typeface="Arial"/>
            </a:endParaRPr>
          </a:p>
          <a:p>
            <a:pPr marL="432000" indent="-324000">
              <a:spcBef>
                <a:spcPts val="1417"/>
              </a:spcBef>
              <a:buClr>
                <a:srgbClr val="000000"/>
              </a:buClr>
              <a:buSzPct val="45000"/>
              <a:buFont typeface="Wingdings" charset="2"/>
              <a:buChar char=""/>
            </a:pPr>
            <a:r>
              <a:rPr b="0" lang="en-IN" sz="2600" spc="-1" strike="noStrike">
                <a:latin typeface="Arial"/>
              </a:rPr>
              <a:t>or you can render a new html</a:t>
            </a:r>
            <a:endParaRPr b="0" lang="en-IN" sz="2600" spc="-1" strike="noStrike">
              <a:latin typeface="Arial"/>
            </a:endParaRPr>
          </a:p>
          <a:p>
            <a:pPr marL="432000" indent="-324000">
              <a:spcBef>
                <a:spcPts val="1417"/>
              </a:spcBef>
              <a:buClr>
                <a:srgbClr val="000000"/>
              </a:buClr>
              <a:buSzPct val="45000"/>
              <a:buFont typeface="Wingdings" charset="2"/>
              <a:buChar char=""/>
            </a:pPr>
            <a:endParaRPr b="0" lang="en-IN" sz="2600" spc="-1" strike="noStrike">
              <a:latin typeface="Arial"/>
            </a:endParaRPr>
          </a:p>
          <a:p>
            <a:pPr marL="432000" indent="-324000">
              <a:spcBef>
                <a:spcPts val="1417"/>
              </a:spcBef>
              <a:buClr>
                <a:srgbClr val="000000"/>
              </a:buClr>
              <a:buSzPct val="45000"/>
              <a:buFont typeface="Wingdings" charset="2"/>
              <a:buChar char=""/>
            </a:pPr>
            <a:r>
              <a:rPr b="1" lang="en-IN" sz="2600" spc="-1" strike="noStrike">
                <a:latin typeface="Arial"/>
              </a:rPr>
              <a:t>Step 9 : Process the Data in the Client </a:t>
            </a:r>
            <a:endParaRPr b="0" lang="en-IN" sz="2600" spc="-1" strike="noStrike">
              <a:latin typeface="Arial"/>
            </a:endParaRPr>
          </a:p>
          <a:p>
            <a:pPr lvl="1" marL="864000" indent="-324000">
              <a:spcBef>
                <a:spcPts val="1134"/>
              </a:spcBef>
              <a:buClr>
                <a:srgbClr val="000000"/>
              </a:buClr>
              <a:buSzPct val="75000"/>
              <a:buFont typeface="Symbol" charset="2"/>
              <a:buChar char=""/>
            </a:pPr>
            <a:r>
              <a:rPr b="0" lang="en-IN" sz="2600" spc="-1" strike="noStrike">
                <a:latin typeface="Arial"/>
              </a:rPr>
              <a:t>Processing in the Success Event</a:t>
            </a:r>
            <a:endParaRPr b="0" lang="en-IN" sz="2600" spc="-1" strike="noStrike">
              <a:latin typeface="Arial"/>
            </a:endParaRPr>
          </a:p>
          <a:p>
            <a:pPr marL="432000" indent="-324000">
              <a:spcBef>
                <a:spcPts val="1417"/>
              </a:spcBef>
              <a:buClr>
                <a:srgbClr val="000000"/>
              </a:buClr>
              <a:buSzPct val="45000"/>
              <a:buFont typeface="Wingdings" charset="2"/>
              <a:buChar char=""/>
            </a:pPr>
            <a:endParaRPr b="0" lang="en-IN" sz="2600" spc="-1" strike="noStrike">
              <a:latin typeface="Arial"/>
            </a:endParaRPr>
          </a:p>
        </p:txBody>
      </p:sp>
      <p:sp>
        <p:nvSpPr>
          <p:cNvPr id="149" name="TextShape 2"/>
          <p:cNvSpPr txBox="1"/>
          <p:nvPr/>
        </p:nvSpPr>
        <p:spPr>
          <a:xfrm>
            <a:off x="1152000" y="5139000"/>
            <a:ext cx="7704000" cy="621000"/>
          </a:xfrm>
          <a:prstGeom prst="rect">
            <a:avLst/>
          </a:prstGeom>
          <a:noFill/>
          <a:ln>
            <a:noFill/>
          </a:ln>
        </p:spPr>
        <p:txBody>
          <a:bodyPr lIns="90000" rIns="90000" tIns="45000" bIns="45000"/>
          <a:p>
            <a:r>
              <a:rPr b="0" lang="en-IN" sz="1800" spc="-1" strike="noStrike">
                <a:solidFill>
                  <a:srgbClr val="000080"/>
                </a:solidFill>
                <a:latin typeface="AquaBase"/>
              </a:rPr>
              <a:t>Try the Same Example with jQuery, JSON and perform AJAX request</a:t>
            </a:r>
            <a:endParaRPr b="0" lang="en-IN" sz="1800" spc="-1" strike="noStrike">
              <a:solidFill>
                <a:srgbClr val="000080"/>
              </a:solidFill>
              <a:latin typeface="AquaBase"/>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Intercepting the data</a:t>
            </a:r>
            <a:endParaRPr b="0" lang="en-IN" sz="4400" spc="-1" strike="noStrike">
              <a:latin typeface="Arial"/>
            </a:endParaRPr>
          </a:p>
        </p:txBody>
      </p:sp>
      <p:sp>
        <p:nvSpPr>
          <p:cNvPr id="151" name="TextShape 2"/>
          <p:cNvSpPr txBox="1"/>
          <p:nvPr/>
        </p:nvSpPr>
        <p:spPr>
          <a:xfrm>
            <a:off x="504000" y="1769040"/>
            <a:ext cx="590400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IN" sz="2200" spc="-1" strike="noStrike">
                <a:latin typeface="Arial"/>
              </a:rPr>
              <a:t>Postman :</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Postman makes API development faster, easier, and better. The free app is used by more than 3.5 million developers and 30,000 companies worldwide. Postman is designed with the developer in mind, and packed with features and options. </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  </a:t>
            </a:r>
            <a:endParaRPr b="0" lang="en-IN" sz="2200" spc="-1" strike="noStrike">
              <a:latin typeface="Arial"/>
            </a:endParaRPr>
          </a:p>
          <a:p>
            <a:pPr marL="432000" indent="-324000">
              <a:spcBef>
                <a:spcPts val="1417"/>
              </a:spcBef>
              <a:buClr>
                <a:srgbClr val="000000"/>
              </a:buClr>
              <a:buSzPct val="45000"/>
              <a:buFont typeface="Wingdings" charset="2"/>
              <a:buChar char=""/>
            </a:pPr>
            <a:endParaRPr b="0" lang="en-IN" sz="2200" spc="-1" strike="noStrike">
              <a:latin typeface="Arial"/>
            </a:endParaRPr>
          </a:p>
        </p:txBody>
      </p:sp>
      <p:pic>
        <p:nvPicPr>
          <p:cNvPr id="152" name="" descr=""/>
          <p:cNvPicPr/>
          <p:nvPr/>
        </p:nvPicPr>
        <p:blipFill>
          <a:blip r:embed="rId1"/>
          <a:stretch/>
        </p:blipFill>
        <p:spPr>
          <a:xfrm>
            <a:off x="7128000" y="2232000"/>
            <a:ext cx="1413720" cy="1440000"/>
          </a:xfrm>
          <a:prstGeom prst="rect">
            <a:avLst/>
          </a:prstGeom>
          <a:ln>
            <a:noFill/>
          </a:ln>
        </p:spPr>
      </p:pic>
      <p:pic>
        <p:nvPicPr>
          <p:cNvPr id="153" name="" descr=""/>
          <p:cNvPicPr/>
          <p:nvPr/>
        </p:nvPicPr>
        <p:blipFill>
          <a:blip r:embed="rId2"/>
          <a:stretch/>
        </p:blipFill>
        <p:spPr>
          <a:xfrm>
            <a:off x="1368000" y="4829040"/>
            <a:ext cx="1218960" cy="1218960"/>
          </a:xfrm>
          <a:prstGeom prst="rect">
            <a:avLst/>
          </a:prstGeom>
          <a:ln>
            <a:noFill/>
          </a:ln>
        </p:spPr>
      </p:pic>
      <p:sp>
        <p:nvSpPr>
          <p:cNvPr id="154" name="TextShape 3"/>
          <p:cNvSpPr txBox="1"/>
          <p:nvPr/>
        </p:nvSpPr>
        <p:spPr>
          <a:xfrm>
            <a:off x="3384000" y="4536000"/>
            <a:ext cx="5780880" cy="2325240"/>
          </a:xfrm>
          <a:prstGeom prst="rect">
            <a:avLst/>
          </a:prstGeom>
          <a:noFill/>
          <a:ln>
            <a:noFill/>
          </a:ln>
        </p:spPr>
        <p:txBody>
          <a:bodyPr lIns="90000" rIns="90000" tIns="45000" bIns="45000"/>
          <a:p>
            <a:pPr marL="432000" indent="-324000">
              <a:buClr>
                <a:srgbClr val="000000"/>
              </a:buClr>
              <a:buSzPct val="45000"/>
              <a:buFont typeface="Wingdings" charset="2"/>
              <a:buChar char=""/>
            </a:pPr>
            <a:r>
              <a:rPr b="1" lang="en-IN" sz="2200" spc="-1" strike="noStrike">
                <a:solidFill>
                  <a:srgbClr val="000080"/>
                </a:solidFill>
                <a:latin typeface="AquaBase"/>
              </a:rPr>
              <a:t>Advanced REST client :</a:t>
            </a:r>
            <a:endParaRPr b="0" lang="en-IN" sz="2200" spc="-1" strike="noStrike">
              <a:solidFill>
                <a:srgbClr val="000080"/>
              </a:solidFill>
              <a:latin typeface="AquaBase"/>
            </a:endParaRPr>
          </a:p>
          <a:p>
            <a:pPr marL="432000" indent="-324000">
              <a:buClr>
                <a:srgbClr val="000000"/>
              </a:buClr>
              <a:buSzPct val="45000"/>
              <a:buFont typeface="Wingdings" charset="2"/>
              <a:buChar char=""/>
            </a:pPr>
            <a:r>
              <a:rPr b="0" lang="en-IN" sz="2200" spc="-1" strike="noStrike">
                <a:solidFill>
                  <a:srgbClr val="000080"/>
                </a:solidFill>
                <a:latin typeface="AquaBase"/>
              </a:rPr>
              <a:t>A better API testing tool!</a:t>
            </a:r>
            <a:endParaRPr b="0" lang="en-IN" sz="2200" spc="-1" strike="noStrike">
              <a:solidFill>
                <a:srgbClr val="000080"/>
              </a:solidFill>
              <a:latin typeface="AquaBase"/>
            </a:endParaRPr>
          </a:p>
          <a:p>
            <a:pPr marL="432000" indent="-324000">
              <a:buClr>
                <a:srgbClr val="000000"/>
              </a:buClr>
              <a:buSzPct val="45000"/>
              <a:buFont typeface="Wingdings" charset="2"/>
              <a:buChar char=""/>
            </a:pPr>
            <a:r>
              <a:rPr b="0" lang="en-IN" sz="2200" spc="-1" strike="noStrike">
                <a:solidFill>
                  <a:srgbClr val="000080"/>
                </a:solidFill>
                <a:latin typeface="AquaBase"/>
              </a:rPr>
              <a:t>Save your time with the easiest API testing tool out there. No complicated forms and scripts. Easy to use yet very powerful.</a:t>
            </a:r>
            <a:endParaRPr b="0" lang="en-IN" sz="2200" spc="-1" strike="noStrike">
              <a:solidFill>
                <a:srgbClr val="000080"/>
              </a:solidFill>
              <a:latin typeface="AquaBase"/>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HTTP Status Code</a:t>
            </a:r>
            <a:endParaRPr b="0" lang="en-IN" sz="4400" spc="-1" strike="noStrike">
              <a:latin typeface="Arial"/>
            </a:endParaRPr>
          </a:p>
        </p:txBody>
      </p:sp>
      <p:sp>
        <p:nvSpPr>
          <p:cNvPr id="156"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1600" spc="-1" strike="noStrike">
                <a:latin typeface="Arial"/>
              </a:rPr>
              <a:t>To know more :</a:t>
            </a:r>
            <a:r>
              <a:rPr b="0" lang="en-IN" sz="1600" spc="-1" strike="noStrike">
                <a:latin typeface="Arial"/>
                <a:hlinkClick r:id="rId1"/>
              </a:rPr>
              <a:t>https://www.w3.org/Protocols/rfc2616/rfc2616-sec10.html</a:t>
            </a:r>
            <a:r>
              <a:rPr b="0" lang="en-IN" sz="1600" spc="-1" strike="noStrike">
                <a:latin typeface="Arial"/>
              </a:rPr>
              <a:t> </a:t>
            </a:r>
            <a:endParaRPr b="0" lang="en-IN" sz="1600" spc="-1" strike="noStrike">
              <a:latin typeface="Arial"/>
            </a:endParaRPr>
          </a:p>
        </p:txBody>
      </p:sp>
      <p:sp>
        <p:nvSpPr>
          <p:cNvPr id="157" name="TextShape 3"/>
          <p:cNvSpPr txBox="1"/>
          <p:nvPr/>
        </p:nvSpPr>
        <p:spPr>
          <a:xfrm>
            <a:off x="604080" y="2520000"/>
            <a:ext cx="9043920" cy="3312000"/>
          </a:xfrm>
          <a:prstGeom prst="rect">
            <a:avLst/>
          </a:prstGeom>
          <a:noFill/>
          <a:ln>
            <a:noFill/>
          </a:ln>
        </p:spPr>
        <p:txBody>
          <a:bodyPr lIns="90000" rIns="90000" tIns="45000" bIns="45000"/>
          <a:p>
            <a:r>
              <a:rPr b="0" lang="en-IN" sz="1800" spc="-1" strike="noStrike">
                <a:solidFill>
                  <a:srgbClr val="000000"/>
                </a:solidFill>
                <a:latin typeface="AquaBase"/>
                <a:ea typeface="Liberation Mono;Courier New;Nimbus Mono L;DejaVu Sans Mono"/>
              </a:rPr>
              <a:t>1xx: Informational - Request received, continuing process</a:t>
            </a:r>
            <a:endParaRPr b="0" lang="en-IN" sz="1800" spc="-1" strike="noStrike">
              <a:solidFill>
                <a:srgbClr val="000000"/>
              </a:solidFill>
              <a:latin typeface="AquaBase"/>
            </a:endParaRPr>
          </a:p>
          <a:p>
            <a:r>
              <a:rPr b="0" lang="en-IN" sz="1800" spc="-1" strike="noStrike">
                <a:solidFill>
                  <a:srgbClr val="000000"/>
                </a:solidFill>
                <a:latin typeface="AquaBase"/>
                <a:ea typeface="Liberation Mono;Courier New;Nimbus Mono L;DejaVu Sans Mono"/>
              </a:rPr>
              <a:t>2xx: Success - The action was successfully received, understood, and accepted</a:t>
            </a:r>
            <a:endParaRPr b="0" lang="en-IN" sz="1800" spc="-1" strike="noStrike">
              <a:solidFill>
                <a:srgbClr val="000000"/>
              </a:solidFill>
              <a:latin typeface="AquaBase"/>
            </a:endParaRPr>
          </a:p>
          <a:p>
            <a:r>
              <a:rPr b="0" lang="en-IN" sz="1800" spc="-1" strike="noStrike">
                <a:solidFill>
                  <a:srgbClr val="000000"/>
                </a:solidFill>
                <a:latin typeface="AquaBase"/>
                <a:ea typeface="Liberation Mono;Courier New;Nimbus Mono L;DejaVu Sans Mono"/>
              </a:rPr>
              <a:t>3xx: Redirection - Further action must be taken in order to complete the request</a:t>
            </a:r>
            <a:endParaRPr b="0" lang="en-IN" sz="1800" spc="-1" strike="noStrike">
              <a:solidFill>
                <a:srgbClr val="000000"/>
              </a:solidFill>
              <a:latin typeface="AquaBase"/>
            </a:endParaRPr>
          </a:p>
          <a:p>
            <a:r>
              <a:rPr b="0" lang="en-IN" sz="1800" spc="-1" strike="noStrike">
                <a:solidFill>
                  <a:srgbClr val="000000"/>
                </a:solidFill>
                <a:latin typeface="AquaBase"/>
                <a:ea typeface="Liberation Mono;Courier New;Nimbus Mono L;DejaVu Sans Mono"/>
              </a:rPr>
              <a:t>4xx: Client Error - The request contains bad syntax or cannot be fulfilled</a:t>
            </a:r>
            <a:endParaRPr b="0" lang="en-IN" sz="1800" spc="-1" strike="noStrike">
              <a:solidFill>
                <a:srgbClr val="000000"/>
              </a:solidFill>
              <a:latin typeface="AquaBase"/>
            </a:endParaRPr>
          </a:p>
          <a:p>
            <a:r>
              <a:rPr b="0" lang="en-IN" sz="1800" spc="-1" strike="noStrike">
                <a:solidFill>
                  <a:srgbClr val="000000"/>
                </a:solidFill>
                <a:latin typeface="AquaBase"/>
                <a:ea typeface="Liberation Mono;Courier New;Nimbus Mono L;DejaVu Sans Mono"/>
              </a:rPr>
              <a:t>5xx: Server Error - The server failed to fulfill an apparently valid request</a:t>
            </a:r>
            <a:endParaRPr b="0" lang="en-IN" sz="1800" spc="-1" strike="noStrike">
              <a:solidFill>
                <a:srgbClr val="000000"/>
              </a:solidFill>
              <a:latin typeface="AquaBase"/>
            </a:endParaRPr>
          </a:p>
        </p:txBody>
      </p:sp>
      <p:graphicFrame>
        <p:nvGraphicFramePr>
          <p:cNvPr id="158" name="Table 4"/>
          <p:cNvGraphicFramePr/>
          <p:nvPr/>
        </p:nvGraphicFramePr>
        <p:xfrm>
          <a:off x="1859760" y="4829400"/>
          <a:ext cx="5755680" cy="2032920"/>
        </p:xfrm>
        <a:graphic>
          <a:graphicData uri="http://schemas.openxmlformats.org/drawingml/2006/table">
            <a:tbl>
              <a:tblPr/>
              <a:tblGrid>
                <a:gridCol w="2878200"/>
                <a:gridCol w="2877840"/>
              </a:tblGrid>
              <a:tr h="429480">
                <a:tc>
                  <a:txBody>
                    <a:bodyPr lIns="90000" rIns="90000" tIns="46800" bIns="46800"/>
                    <a:p>
                      <a:pPr algn="ctr"/>
                      <a:r>
                        <a:rPr b="0" lang="en-IN" sz="1800" spc="-1" strike="noStrike">
                          <a:solidFill>
                            <a:srgbClr val="000080"/>
                          </a:solidFill>
                          <a:latin typeface="AquaBase"/>
                        </a:rPr>
                        <a:t>200</a:t>
                      </a:r>
                      <a:endParaRPr b="0" lang="en-IN" sz="1800" spc="-1" strike="noStrike">
                        <a:solidFill>
                          <a:srgbClr val="00008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pPr algn="ctr"/>
                      <a:r>
                        <a:rPr b="0" lang="en-IN" sz="1800" spc="-1" strike="noStrike">
                          <a:solidFill>
                            <a:srgbClr val="000080"/>
                          </a:solidFill>
                          <a:latin typeface="AquaBase"/>
                        </a:rPr>
                        <a:t>Success</a:t>
                      </a:r>
                      <a:endParaRPr b="0" lang="en-IN" sz="1800" spc="-1" strike="noStrike">
                        <a:solidFill>
                          <a:srgbClr val="00008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439560">
                <a:tc>
                  <a:txBody>
                    <a:bodyPr lIns="90000" rIns="90000" tIns="46800" bIns="46800"/>
                    <a:p>
                      <a:pPr algn="ctr"/>
                      <a:r>
                        <a:rPr b="0" lang="en-IN" sz="1800" spc="-1" strike="noStrike">
                          <a:solidFill>
                            <a:srgbClr val="000080"/>
                          </a:solidFill>
                          <a:latin typeface="AquaBase"/>
                        </a:rPr>
                        <a:t>400</a:t>
                      </a:r>
                      <a:endParaRPr b="0" lang="en-IN" sz="1800" spc="-1" strike="noStrike">
                        <a:solidFill>
                          <a:srgbClr val="00008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ctr"/>
                      <a:r>
                        <a:rPr b="0" lang="en-IN" sz="1800" spc="-1" strike="noStrike">
                          <a:solidFill>
                            <a:srgbClr val="000080"/>
                          </a:solidFill>
                          <a:latin typeface="AquaBase"/>
                        </a:rPr>
                        <a:t>Bad Request</a:t>
                      </a:r>
                      <a:endParaRPr b="0" lang="en-IN" sz="1800" spc="-1" strike="noStrike">
                        <a:solidFill>
                          <a:srgbClr val="00008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36200">
                <a:tc>
                  <a:txBody>
                    <a:bodyPr lIns="90000" rIns="90000" tIns="46800" bIns="46800"/>
                    <a:p>
                      <a:pPr algn="ctr"/>
                      <a:r>
                        <a:rPr b="0" lang="en-IN" sz="1800" spc="-1" strike="noStrike">
                          <a:solidFill>
                            <a:srgbClr val="000080"/>
                          </a:solidFill>
                          <a:latin typeface="AquaBase"/>
                        </a:rPr>
                        <a:t>500</a:t>
                      </a:r>
                      <a:endParaRPr b="0" lang="en-IN" sz="1800" spc="-1" strike="noStrike">
                        <a:solidFill>
                          <a:srgbClr val="00008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ctr"/>
                      <a:r>
                        <a:rPr b="0" lang="en-IN" sz="1800" spc="-1" strike="noStrike">
                          <a:solidFill>
                            <a:srgbClr val="000080"/>
                          </a:solidFill>
                          <a:latin typeface="AquaBase"/>
                        </a:rPr>
                        <a:t>Internal Server Error</a:t>
                      </a:r>
                      <a:endParaRPr b="0" lang="en-IN" sz="1800" spc="-1" strike="noStrike">
                        <a:solidFill>
                          <a:srgbClr val="000080"/>
                        </a:solidFill>
                        <a:latin typeface="AquaBase"/>
                      </a:endParaRPr>
                    </a:p>
                    <a:p>
                      <a:pPr algn="ctr"/>
                      <a:endParaRPr b="0" lang="en-IN" sz="1800" spc="-1" strike="noStrike">
                        <a:solidFill>
                          <a:srgbClr val="00008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428040">
                <a:tc>
                  <a:txBody>
                    <a:bodyPr lIns="90000" rIns="90000" tIns="46800" bIns="46800"/>
                    <a:p>
                      <a:pPr algn="ctr"/>
                      <a:r>
                        <a:rPr b="0" lang="en-IN" sz="1800" spc="-1" strike="noStrike">
                          <a:solidFill>
                            <a:srgbClr val="000080"/>
                          </a:solidFill>
                          <a:latin typeface="AquaBase"/>
                        </a:rPr>
                        <a:t>404</a:t>
                      </a:r>
                      <a:endParaRPr b="0" lang="en-IN" sz="1800" spc="-1" strike="noStrike">
                        <a:solidFill>
                          <a:srgbClr val="00008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ctr"/>
                      <a:r>
                        <a:rPr b="0" lang="en-IN" sz="1800" spc="-1" strike="noStrike">
                          <a:solidFill>
                            <a:srgbClr val="000080"/>
                          </a:solidFill>
                          <a:latin typeface="AquaBase"/>
                        </a:rPr>
                        <a:t>Not Found</a:t>
                      </a:r>
                      <a:endParaRPr b="0" lang="en-IN" sz="1800" spc="-1" strike="noStrike">
                        <a:solidFill>
                          <a:srgbClr val="000080"/>
                        </a:solidFill>
                        <a:latin typeface="AquaBase"/>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Connecting Database</a:t>
            </a:r>
            <a:endParaRPr b="0" lang="en-IN" sz="4400" spc="-1" strike="noStrike">
              <a:latin typeface="Arial"/>
            </a:endParaRPr>
          </a:p>
        </p:txBody>
      </p:sp>
      <p:sp>
        <p:nvSpPr>
          <p:cNvPr id="160" name="TextShape 2"/>
          <p:cNvSpPr txBox="1"/>
          <p:nvPr/>
        </p:nvSpPr>
        <p:spPr>
          <a:xfrm>
            <a:off x="504000" y="172800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pip install flask_sqlalchemy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pip install sqlalchemy,flask-wtf</a:t>
            </a: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Step 1: Configure the database</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app.config['SQLALCHEMY_DATABASE_URI'] = 'sqlite:///test1.db'</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app.config['SECRET_KEY'] = "random"</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from flask_sqlalchemy import SQLAlchemy</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db = SQLAlchemy(app) </a:t>
            </a: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Step 2: Create a model class to access ORM</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class Items(db.Model):</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a:t>
            </a:r>
            <a:endParaRPr b="0" lang="en-IN" sz="2800" spc="-1" strike="noStrike">
              <a:latin typeface="Arial"/>
            </a:endParaRPr>
          </a:p>
          <a:p>
            <a:pPr marL="432000" indent="-324000">
              <a:spcBef>
                <a:spcPts val="1417"/>
              </a:spcBef>
              <a:buClr>
                <a:srgbClr val="000000"/>
              </a:buClr>
              <a:buSzPct val="45000"/>
              <a:buFont typeface="Wingdings" charset="2"/>
              <a:buChar char=""/>
            </a:pPr>
            <a:endParaRPr b="0" lang="en-IN" sz="28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Step 3 : Do the CRUD operation in the database</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db.session.add()</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db.commit()</a:t>
            </a:r>
            <a:endParaRPr b="0" lang="en-IN" sz="3200" spc="-1" strike="noStrike">
              <a:latin typeface="Arial"/>
            </a:endParaRPr>
          </a:p>
          <a:p>
            <a:pPr marL="432000" indent="-324000">
              <a:spcBef>
                <a:spcPts val="1417"/>
              </a:spcBef>
              <a:buClr>
                <a:srgbClr val="000000"/>
              </a:buClr>
              <a:buSzPct val="45000"/>
              <a:buFont typeface="Wingdings" charset="2"/>
              <a:buChar char=""/>
            </a:pPr>
            <a:r>
              <a:rPr b="0" lang="en-IN" sz="3200" spc="-1" strike="noStrike">
                <a:latin typeface="Arial"/>
              </a:rPr>
              <a:t>Items.query.all()</a:t>
            </a:r>
            <a:br/>
            <a:r>
              <a:rPr b="0" lang="en-IN" sz="3200" spc="-1" strike="noStrike">
                <a:latin typeface="Arial"/>
              </a:rPr>
              <a:t> </a:t>
            </a: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p:txBody>
      </p:sp>
      <p:pic>
        <p:nvPicPr>
          <p:cNvPr id="161" name="" descr=""/>
          <p:cNvPicPr/>
          <p:nvPr/>
        </p:nvPicPr>
        <p:blipFill>
          <a:blip r:embed="rId1"/>
          <a:stretch/>
        </p:blipFill>
        <p:spPr>
          <a:xfrm>
            <a:off x="6408000" y="2880000"/>
            <a:ext cx="2376000" cy="23760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Python Programming</a:t>
            </a:r>
            <a:endParaRPr b="0" lang="en-IN" sz="4400" spc="-1" strike="noStrike">
              <a:latin typeface="Arial"/>
            </a:endParaRPr>
          </a:p>
        </p:txBody>
      </p:sp>
      <p:sp>
        <p:nvSpPr>
          <p:cNvPr id="88"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Python is a general-purpose language.</a:t>
            </a: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endParaRPr b="0" lang="en-IN" sz="3200" spc="-1" strike="noStrike">
              <a:latin typeface="Arial"/>
            </a:endParaRPr>
          </a:p>
        </p:txBody>
      </p:sp>
      <p:sp>
        <p:nvSpPr>
          <p:cNvPr id="89" name="TextShape 3"/>
          <p:cNvSpPr txBox="1"/>
          <p:nvPr/>
        </p:nvSpPr>
        <p:spPr>
          <a:xfrm>
            <a:off x="792000" y="2592000"/>
            <a:ext cx="6408000" cy="2478240"/>
          </a:xfrm>
          <a:prstGeom prst="rect">
            <a:avLst/>
          </a:prstGeom>
          <a:noFill/>
          <a:ln>
            <a:noFill/>
          </a:ln>
        </p:spPr>
        <p:txBody>
          <a:bodyPr lIns="90000" rIns="90000" tIns="45000" bIns="45000"/>
          <a:p>
            <a:r>
              <a:rPr b="0" lang="en-IN" sz="1800" spc="-1" strike="noStrike">
                <a:solidFill>
                  <a:srgbClr val="000080"/>
                </a:solidFill>
                <a:latin typeface="AquaBase"/>
              </a:rPr>
              <a:t>Facts : </a:t>
            </a:r>
            <a:r>
              <a:rPr b="1" lang="en-IN" sz="1800" spc="-1" strike="noStrike">
                <a:solidFill>
                  <a:srgbClr val="000080"/>
                </a:solidFill>
                <a:latin typeface="AquaBase"/>
              </a:rPr>
              <a:t>Why it is created ?</a:t>
            </a:r>
            <a:endParaRPr b="0" lang="en-IN" sz="1800" spc="-1" strike="noStrike">
              <a:solidFill>
                <a:srgbClr val="000080"/>
              </a:solidFill>
              <a:latin typeface="AquaBase"/>
            </a:endParaRPr>
          </a:p>
          <a:p>
            <a:r>
              <a:rPr b="0" lang="en-IN" sz="1800" spc="-1" strike="noStrike">
                <a:solidFill>
                  <a:srgbClr val="000080"/>
                </a:solidFill>
                <a:latin typeface="AquaBase"/>
              </a:rPr>
              <a:t> </a:t>
            </a:r>
            <a:r>
              <a:rPr b="0" lang="en-IN" sz="1800" spc="-1" strike="noStrike">
                <a:solidFill>
                  <a:srgbClr val="000080"/>
                </a:solidFill>
                <a:latin typeface="AquaBase"/>
              </a:rPr>
              <a:t>In late 1980s, Guido Van Rossum was working on the Amoeba distributed operating system group. He wanted to use an interpreted language like ABC (ABC has simple easy-to-understand syntax) that could access the Amoeba system calls. So, he decided to create a language that was extensible. This led to design of a new language which was later named Python</a:t>
            </a:r>
            <a:endParaRPr b="0" lang="en-IN" sz="1800" spc="-1" strike="noStrike">
              <a:solidFill>
                <a:srgbClr val="000080"/>
              </a:solidFill>
              <a:latin typeface="AquaBase"/>
            </a:endParaRPr>
          </a:p>
        </p:txBody>
      </p:sp>
      <p:sp>
        <p:nvSpPr>
          <p:cNvPr id="90" name="TextShape 4"/>
          <p:cNvSpPr txBox="1"/>
          <p:nvPr/>
        </p:nvSpPr>
        <p:spPr>
          <a:xfrm>
            <a:off x="792000" y="5544000"/>
            <a:ext cx="5688000" cy="1682280"/>
          </a:xfrm>
          <a:prstGeom prst="rect">
            <a:avLst/>
          </a:prstGeom>
          <a:noFill/>
          <a:ln>
            <a:noFill/>
          </a:ln>
        </p:spPr>
        <p:txBody>
          <a:bodyPr lIns="90000" rIns="90000" tIns="45000" bIns="45000"/>
          <a:p>
            <a:r>
              <a:rPr b="0" lang="en-IN" sz="1800" spc="-1" strike="noStrike">
                <a:solidFill>
                  <a:srgbClr val="000080"/>
                </a:solidFill>
                <a:latin typeface="AquaBase"/>
              </a:rPr>
              <a:t>Facts : </a:t>
            </a:r>
            <a:r>
              <a:rPr b="1" lang="en-IN" sz="1800" spc="-1" strike="noStrike">
                <a:solidFill>
                  <a:srgbClr val="000080"/>
                </a:solidFill>
                <a:latin typeface="AquaBase"/>
              </a:rPr>
              <a:t>Why Python name?</a:t>
            </a:r>
            <a:endParaRPr b="0" lang="en-IN" sz="1800" spc="-1" strike="noStrike">
              <a:solidFill>
                <a:srgbClr val="000080"/>
              </a:solidFill>
              <a:latin typeface="AquaBase"/>
            </a:endParaRPr>
          </a:p>
          <a:p>
            <a:r>
              <a:rPr b="0" lang="en-IN" sz="1800" spc="-1" strike="noStrike">
                <a:solidFill>
                  <a:srgbClr val="000080"/>
                </a:solidFill>
                <a:latin typeface="AquaBase"/>
              </a:rPr>
              <a:t>It wasn't named after a dangerous snake. Rossum was fan of a comedy series from late seventies. The name "Python" was adopted from the same series "Monty Python's Flying Circus".</a:t>
            </a:r>
            <a:endParaRPr b="0" lang="en-IN" sz="1800" spc="-1" strike="noStrike">
              <a:solidFill>
                <a:srgbClr val="000080"/>
              </a:solidFill>
              <a:latin typeface="AquaBase"/>
            </a:endParaRPr>
          </a:p>
        </p:txBody>
      </p:sp>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MVC - Architecture</a:t>
            </a:r>
            <a:endParaRPr b="0" lang="en-IN" sz="4400" spc="-1" strike="noStrike">
              <a:latin typeface="Arial"/>
            </a:endParaRPr>
          </a:p>
        </p:txBody>
      </p:sp>
      <p:pic>
        <p:nvPicPr>
          <p:cNvPr id="163" name="" descr=""/>
          <p:cNvPicPr/>
          <p:nvPr/>
        </p:nvPicPr>
        <p:blipFill>
          <a:blip r:embed="rId1"/>
          <a:stretch/>
        </p:blipFill>
        <p:spPr>
          <a:xfrm>
            <a:off x="666360" y="3907440"/>
            <a:ext cx="4373640" cy="2788560"/>
          </a:xfrm>
          <a:prstGeom prst="rect">
            <a:avLst/>
          </a:prstGeom>
          <a:ln>
            <a:noFill/>
          </a:ln>
        </p:spPr>
      </p:pic>
      <p:pic>
        <p:nvPicPr>
          <p:cNvPr id="164" name="" descr=""/>
          <p:cNvPicPr/>
          <p:nvPr/>
        </p:nvPicPr>
        <p:blipFill>
          <a:blip r:embed="rId2"/>
          <a:stretch/>
        </p:blipFill>
        <p:spPr>
          <a:xfrm>
            <a:off x="4896000" y="1472040"/>
            <a:ext cx="4464000" cy="2271960"/>
          </a:xfrm>
          <a:prstGeom prst="rect">
            <a:avLst/>
          </a:prstGeom>
          <a:ln>
            <a:noFill/>
          </a:ln>
        </p:spPr>
      </p:pic>
      <p:sp>
        <p:nvSpPr>
          <p:cNvPr id="165" name="TextShape 2"/>
          <p:cNvSpPr txBox="1"/>
          <p:nvPr/>
        </p:nvSpPr>
        <p:spPr>
          <a:xfrm>
            <a:off x="5112000" y="4227480"/>
            <a:ext cx="4392000" cy="268452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IN" sz="1600" spc="-1" strike="noStrike">
                <a:solidFill>
                  <a:srgbClr val="000000"/>
                </a:solidFill>
                <a:latin typeface="AquaBase"/>
              </a:rPr>
              <a:t>A user requests to view a page by entering a URL.</a:t>
            </a:r>
            <a:endParaRPr b="0" lang="en-IN" sz="1600" spc="-1" strike="noStrike">
              <a:solidFill>
                <a:srgbClr val="000000"/>
              </a:solidFill>
              <a:latin typeface="AquaBase"/>
            </a:endParaRPr>
          </a:p>
          <a:p>
            <a:pPr marL="216000" indent="-216000">
              <a:buClr>
                <a:srgbClr val="000000"/>
              </a:buClr>
              <a:buSzPct val="45000"/>
              <a:buFont typeface="Wingdings" charset="2"/>
              <a:buChar char=""/>
            </a:pPr>
            <a:r>
              <a:rPr b="0" lang="en-IN" sz="1600" spc="-1" strike="noStrike">
                <a:solidFill>
                  <a:srgbClr val="000000"/>
                </a:solidFill>
                <a:latin typeface="AquaBase"/>
              </a:rPr>
              <a:t>The Controller receives that request.</a:t>
            </a:r>
            <a:endParaRPr b="0" lang="en-IN" sz="1600" spc="-1" strike="noStrike">
              <a:solidFill>
                <a:srgbClr val="000000"/>
              </a:solidFill>
              <a:latin typeface="AquaBase"/>
            </a:endParaRPr>
          </a:p>
          <a:p>
            <a:pPr marL="216000" indent="-216000">
              <a:buClr>
                <a:srgbClr val="000000"/>
              </a:buClr>
              <a:buSzPct val="45000"/>
              <a:buFont typeface="Wingdings" charset="2"/>
              <a:buChar char=""/>
            </a:pPr>
            <a:r>
              <a:rPr b="0" lang="en-IN" sz="1600" spc="-1" strike="noStrike">
                <a:solidFill>
                  <a:srgbClr val="000000"/>
                </a:solidFill>
                <a:latin typeface="AquaBase"/>
              </a:rPr>
              <a:t>It uses the Models to retrieve all of the necessary data, organizes it, and sends it.</a:t>
            </a:r>
            <a:endParaRPr b="0" lang="en-IN" sz="1600" spc="-1" strike="noStrike">
              <a:solidFill>
                <a:srgbClr val="000000"/>
              </a:solidFill>
              <a:latin typeface="AquaBase"/>
            </a:endParaRPr>
          </a:p>
          <a:p>
            <a:pPr marL="216000" indent="-216000">
              <a:buClr>
                <a:srgbClr val="000000"/>
              </a:buClr>
              <a:buSzPct val="45000"/>
              <a:buFont typeface="Wingdings" charset="2"/>
              <a:buChar char=""/>
            </a:pPr>
            <a:r>
              <a:rPr b="0" lang="en-IN" sz="1600" spc="-1" strike="noStrike">
                <a:solidFill>
                  <a:srgbClr val="000000"/>
                </a:solidFill>
                <a:latin typeface="AquaBase"/>
              </a:rPr>
              <a:t>View, which then uses that data to render the final webpage presented to the the user in their browser.</a:t>
            </a:r>
            <a:endParaRPr b="0" lang="en-IN" sz="1600" spc="-1" strike="noStrike">
              <a:solidFill>
                <a:srgbClr val="000000"/>
              </a:solidFill>
              <a:latin typeface="AquaBase"/>
            </a:endParaRPr>
          </a:p>
        </p:txBody>
      </p:sp>
      <p:sp>
        <p:nvSpPr>
          <p:cNvPr id="166" name="TextShape 3"/>
          <p:cNvSpPr txBox="1"/>
          <p:nvPr/>
        </p:nvSpPr>
        <p:spPr>
          <a:xfrm>
            <a:off x="504000" y="1541160"/>
            <a:ext cx="4536000" cy="2202840"/>
          </a:xfrm>
          <a:prstGeom prst="rect">
            <a:avLst/>
          </a:prstGeom>
          <a:noFill/>
          <a:ln>
            <a:noFill/>
          </a:ln>
        </p:spPr>
        <p:txBody>
          <a:bodyPr lIns="90000" rIns="90000" tIns="45000" bIns="45000"/>
          <a:p>
            <a:r>
              <a:rPr b="0" lang="en-IN" sz="1600" spc="-1" strike="noStrike">
                <a:solidFill>
                  <a:srgbClr val="000000"/>
                </a:solidFill>
                <a:latin typeface="AquaBase"/>
              </a:rPr>
              <a:t>Example :</a:t>
            </a:r>
            <a:endParaRPr b="0" lang="en-IN" sz="1600" spc="-1" strike="noStrike">
              <a:solidFill>
                <a:srgbClr val="000000"/>
              </a:solidFill>
              <a:latin typeface="AquaBase"/>
            </a:endParaRPr>
          </a:p>
          <a:p>
            <a:pPr marL="216000" indent="-216000">
              <a:buClr>
                <a:srgbClr val="000000"/>
              </a:buClr>
              <a:buSzPct val="45000"/>
              <a:buFont typeface="Wingdings" charset="2"/>
              <a:buChar char=""/>
            </a:pPr>
            <a:r>
              <a:rPr b="0" lang="en-IN" sz="1600" spc="-1" strike="noStrike">
                <a:solidFill>
                  <a:srgbClr val="000000"/>
                </a:solidFill>
                <a:latin typeface="AquaBase"/>
              </a:rPr>
              <a:t>Your brother makes a request that you build a spaceship.</a:t>
            </a:r>
            <a:endParaRPr b="0" lang="en-IN" sz="1600" spc="-1" strike="noStrike">
              <a:solidFill>
                <a:srgbClr val="000000"/>
              </a:solidFill>
              <a:latin typeface="AquaBase"/>
            </a:endParaRPr>
          </a:p>
          <a:p>
            <a:pPr marL="216000" indent="-216000">
              <a:buClr>
                <a:srgbClr val="000000"/>
              </a:buClr>
              <a:buSzPct val="45000"/>
              <a:buFont typeface="Wingdings" charset="2"/>
              <a:buChar char=""/>
            </a:pPr>
            <a:r>
              <a:rPr b="0" lang="en-IN" sz="1600" spc="-1" strike="noStrike">
                <a:solidFill>
                  <a:srgbClr val="000000"/>
                </a:solidFill>
                <a:latin typeface="AquaBase"/>
              </a:rPr>
              <a:t>You receive the request.</a:t>
            </a:r>
            <a:endParaRPr b="0" lang="en-IN" sz="1600" spc="-1" strike="noStrike">
              <a:solidFill>
                <a:srgbClr val="000000"/>
              </a:solidFill>
              <a:latin typeface="AquaBase"/>
            </a:endParaRPr>
          </a:p>
          <a:p>
            <a:pPr marL="216000" indent="-216000">
              <a:buClr>
                <a:srgbClr val="000000"/>
              </a:buClr>
              <a:buSzPct val="45000"/>
              <a:buFont typeface="Wingdings" charset="2"/>
              <a:buChar char=""/>
            </a:pPr>
            <a:r>
              <a:rPr b="0" lang="en-IN" sz="1600" spc="-1" strike="noStrike">
                <a:solidFill>
                  <a:srgbClr val="000000"/>
                </a:solidFill>
                <a:latin typeface="AquaBase"/>
              </a:rPr>
              <a:t>You retrieve and organize all the Legos you need to construct the spaceship.</a:t>
            </a:r>
            <a:endParaRPr b="0" lang="en-IN" sz="1600" spc="-1" strike="noStrike">
              <a:solidFill>
                <a:srgbClr val="000000"/>
              </a:solidFill>
              <a:latin typeface="AquaBase"/>
            </a:endParaRPr>
          </a:p>
          <a:p>
            <a:pPr marL="216000" indent="-216000">
              <a:buClr>
                <a:srgbClr val="000000"/>
              </a:buClr>
              <a:buSzPct val="45000"/>
              <a:buFont typeface="Wingdings" charset="2"/>
              <a:buChar char=""/>
            </a:pPr>
            <a:r>
              <a:rPr b="0" lang="en-IN" sz="1600" spc="-1" strike="noStrike">
                <a:solidFill>
                  <a:srgbClr val="000000"/>
                </a:solidFill>
                <a:latin typeface="AquaBase"/>
              </a:rPr>
              <a:t>You use the Legos to build the spaceship and present the finished spaceship back to your brother.</a:t>
            </a:r>
            <a:endParaRPr b="0" lang="en-IN" sz="1600" spc="-1" strike="noStrike">
              <a:solidFill>
                <a:srgbClr val="000000"/>
              </a:solidFill>
              <a:latin typeface="AquaBase"/>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Flask Architecture - MTV</a:t>
            </a:r>
            <a:endParaRPr b="0" lang="en-IN" sz="4400" spc="-1" strike="noStrike">
              <a:latin typeface="Arial"/>
            </a:endParaRPr>
          </a:p>
        </p:txBody>
      </p:sp>
      <p:pic>
        <p:nvPicPr>
          <p:cNvPr id="168" name="" descr=""/>
          <p:cNvPicPr/>
          <p:nvPr/>
        </p:nvPicPr>
        <p:blipFill>
          <a:blip r:embed="rId1"/>
          <a:stretch/>
        </p:blipFill>
        <p:spPr>
          <a:xfrm>
            <a:off x="1224000" y="2088000"/>
            <a:ext cx="7739640" cy="415692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Session Management</a:t>
            </a:r>
            <a:endParaRPr b="0" lang="en-IN" sz="4400" spc="-1" strike="noStrike">
              <a:latin typeface="Arial"/>
            </a:endParaRPr>
          </a:p>
        </p:txBody>
      </p:sp>
      <p:sp>
        <p:nvSpPr>
          <p:cNvPr id="170"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1600" spc="-1" strike="noStrike">
                <a:latin typeface="Arial"/>
              </a:rPr>
              <a:t>Step 1 : Login Page</a:t>
            </a:r>
            <a:endParaRPr b="0" lang="en-IN" sz="1600" spc="-1" strike="noStrike">
              <a:latin typeface="Arial"/>
            </a:endParaRPr>
          </a:p>
          <a:p>
            <a:pPr lvl="1" marL="864000" indent="-324000">
              <a:spcBef>
                <a:spcPts val="1134"/>
              </a:spcBef>
              <a:buClr>
                <a:srgbClr val="000000"/>
              </a:buClr>
              <a:buSzPct val="75000"/>
              <a:buFont typeface="Symbol" charset="2"/>
              <a:buChar char=""/>
            </a:pPr>
            <a:r>
              <a:rPr b="0" lang="en-IN" sz="1500" spc="-1" strike="noStrike">
                <a:latin typeface="Arial"/>
              </a:rPr>
              <a:t>Collect User &amp; Password from the user and give to server</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Step 2 : Validate &amp; Set Cookies</a:t>
            </a:r>
            <a:endParaRPr b="0" lang="en-IN" sz="1600" spc="-1" strike="noStrike">
              <a:latin typeface="Arial"/>
            </a:endParaRPr>
          </a:p>
          <a:p>
            <a:pPr lvl="1" marL="864000" indent="-324000">
              <a:spcBef>
                <a:spcPts val="1134"/>
              </a:spcBef>
              <a:buClr>
                <a:srgbClr val="000000"/>
              </a:buClr>
              <a:buSzPct val="75000"/>
              <a:buFont typeface="Symbol" charset="2"/>
              <a:buChar char=""/>
            </a:pPr>
            <a:r>
              <a:rPr b="0" lang="en-IN" sz="1500" spc="-1" strike="noStrike">
                <a:latin typeface="Arial"/>
              </a:rPr>
              <a:t>resp.set_cookie('userID', request.form['username'],max_age=10,expires=expire_date)</a:t>
            </a:r>
            <a:endParaRPr b="0" lang="en-IN" sz="1500" spc="-1" strike="noStrike">
              <a:latin typeface="Arial"/>
            </a:endParaRPr>
          </a:p>
          <a:p>
            <a:pPr lvl="1" marL="864000" indent="-324000">
              <a:spcBef>
                <a:spcPts val="1134"/>
              </a:spcBef>
              <a:buClr>
                <a:srgbClr val="000000"/>
              </a:buClr>
              <a:buSzPct val="75000"/>
              <a:buFont typeface="Symbol" charset="2"/>
              <a:buChar char=""/>
            </a:pPr>
            <a:r>
              <a:rPr b="0" lang="en-IN" sz="1500" spc="-1" strike="noStrike">
                <a:latin typeface="Arial"/>
              </a:rPr>
              <a:t>It sets the cookie with expire timing or with Max seconds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Step 3 :  Redirect to Success Page </a:t>
            </a:r>
            <a:endParaRPr b="0" lang="en-IN" sz="1600" spc="-1" strike="noStrike">
              <a:latin typeface="Arial"/>
            </a:endParaRPr>
          </a:p>
          <a:p>
            <a:pPr lvl="1" marL="864000" indent="-324000">
              <a:spcBef>
                <a:spcPts val="1134"/>
              </a:spcBef>
              <a:buClr>
                <a:srgbClr val="000000"/>
              </a:buClr>
              <a:buSzPct val="75000"/>
              <a:buFont typeface="Symbol" charset="2"/>
              <a:buChar char=""/>
            </a:pPr>
            <a:r>
              <a:rPr b="0" lang="en-IN" sz="1600" spc="-1" strike="noStrike">
                <a:latin typeface="Arial"/>
              </a:rPr>
              <a:t>redirect(url_for('user'))</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Step 4 : Display Error</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1600" spc="-1" strike="noStrike">
                <a:latin typeface="Arial"/>
              </a:rPr>
              <a:t>Step 5 : Providing Logout </a:t>
            </a:r>
            <a:endParaRPr b="0" lang="en-IN" sz="1600" spc="-1" strike="noStrike">
              <a:latin typeface="Arial"/>
            </a:endParaRPr>
          </a:p>
          <a:p>
            <a:pPr lvl="1" marL="864000" indent="-324000">
              <a:spcBef>
                <a:spcPts val="1134"/>
              </a:spcBef>
              <a:buClr>
                <a:srgbClr val="000000"/>
              </a:buClr>
              <a:buSzPct val="75000"/>
              <a:buFont typeface="Symbol" charset="2"/>
              <a:buChar char=""/>
            </a:pPr>
            <a:r>
              <a:rPr b="0" lang="en-IN" sz="1600" spc="-1" strike="noStrike">
                <a:latin typeface="Arial"/>
              </a:rPr>
              <a:t>It deletes the cookies</a:t>
            </a:r>
            <a:endParaRPr b="0" lang="en-IN" sz="1600" spc="-1" strike="noStrike">
              <a:latin typeface="Arial"/>
            </a:endParaRPr>
          </a:p>
          <a:p>
            <a:pPr lvl="1" marL="864000" indent="-324000">
              <a:spcBef>
                <a:spcPts val="1134"/>
              </a:spcBef>
              <a:buClr>
                <a:srgbClr val="000000"/>
              </a:buClr>
              <a:buSzPct val="75000"/>
              <a:buFont typeface="Symbol" charset="2"/>
              <a:buChar char=""/>
            </a:pPr>
            <a:r>
              <a:rPr b="0" lang="en-IN" sz="1600" spc="-1" strike="noStrike">
                <a:latin typeface="Arial"/>
              </a:rPr>
              <a:t>request.cookies.pop('userID', None)</a:t>
            </a:r>
            <a:endParaRPr b="0" lang="en-IN" sz="1600" spc="-1" strike="noStrike">
              <a:latin typeface="Arial"/>
            </a:endParaRPr>
          </a:p>
          <a:p>
            <a:pPr lvl="1" marL="864000" indent="-324000">
              <a:spcBef>
                <a:spcPts val="1134"/>
              </a:spcBef>
              <a:buClr>
                <a:srgbClr val="000000"/>
              </a:buClr>
              <a:buSzPct val="75000"/>
              <a:buFont typeface="Symbol" charset="2"/>
              <a:buChar char=""/>
            </a:pPr>
            <a:endParaRPr b="0" lang="en-IN" sz="1600" spc="-1" strike="noStrike">
              <a:latin typeface="Arial"/>
            </a:endParaRPr>
          </a:p>
          <a:p>
            <a:pPr lvl="1" marL="864000" indent="-324000">
              <a:spcBef>
                <a:spcPts val="1134"/>
              </a:spcBef>
              <a:buClr>
                <a:srgbClr val="000000"/>
              </a:buClr>
              <a:buSzPct val="75000"/>
              <a:buFont typeface="Symbol" charset="2"/>
              <a:buChar char=""/>
            </a:pPr>
            <a:endParaRPr b="0" lang="en-IN" sz="1600" spc="-1" strike="noStrike">
              <a:latin typeface="Arial"/>
            </a:endParaRPr>
          </a:p>
        </p:txBody>
      </p:sp>
      <p:pic>
        <p:nvPicPr>
          <p:cNvPr id="171" name="" descr=""/>
          <p:cNvPicPr/>
          <p:nvPr/>
        </p:nvPicPr>
        <p:blipFill>
          <a:blip r:embed="rId1"/>
          <a:stretch/>
        </p:blipFill>
        <p:spPr>
          <a:xfrm>
            <a:off x="6957000" y="4288680"/>
            <a:ext cx="2043000" cy="204732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Web Storage</a:t>
            </a:r>
            <a:endParaRPr b="0" lang="en-IN" sz="4400" spc="-1" strike="noStrike">
              <a:latin typeface="Arial"/>
            </a:endParaRPr>
          </a:p>
        </p:txBody>
      </p:sp>
      <p:pic>
        <p:nvPicPr>
          <p:cNvPr id="173" name="" descr=""/>
          <p:cNvPicPr/>
          <p:nvPr/>
        </p:nvPicPr>
        <p:blipFill>
          <a:blip r:embed="rId1"/>
          <a:stretch/>
        </p:blipFill>
        <p:spPr>
          <a:xfrm>
            <a:off x="576000" y="2160000"/>
            <a:ext cx="8438760" cy="419076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Web Authentication Methods Explained</a:t>
            </a:r>
            <a:endParaRPr b="0" lang="en-IN" sz="4400" spc="-1" strike="noStrike">
              <a:latin typeface="Arial"/>
            </a:endParaRPr>
          </a:p>
        </p:txBody>
      </p:sp>
      <p:sp>
        <p:nvSpPr>
          <p:cNvPr id="175"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IN" sz="3200" spc="-1" strike="noStrike">
                <a:latin typeface="Arial"/>
              </a:rPr>
              <a:t>HTTP Basic authentication :</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the client to provide a username and a password when making a request. </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client has to send the Authorization header along with every request </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eg.</a:t>
            </a:r>
            <a:r>
              <a:rPr b="0" lang="en-IN" sz="1800" spc="-1" strike="noStrike">
                <a:latin typeface="Arial"/>
              </a:rPr>
              <a:t> Authorization: Basic am9objpzZWNyZXQ= </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Username:password is encoded with Base64</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 </a:t>
            </a:r>
            <a:endParaRPr b="0" lang="en-IN" sz="28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Cookies</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When a server receives an HTTP request in the response, it can send a Set-Cookie header. The browser puts it into a cookie jar, and the cookie will be sent along with every request made to the same origin in the Cookie HTTP header.</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Always use HttpOnly /signed cookies</a:t>
            </a:r>
            <a:endParaRPr b="0" lang="en-IN" sz="2800" spc="-1" strike="noStrike">
              <a:latin typeface="Arial"/>
            </a:endParaRPr>
          </a:p>
          <a:p>
            <a:pPr marL="432000" indent="-324000">
              <a:spcBef>
                <a:spcPts val="1417"/>
              </a:spcBef>
              <a:buClr>
                <a:srgbClr val="000000"/>
              </a:buClr>
              <a:buSzPct val="45000"/>
              <a:buFont typeface="Wingdings" charset="2"/>
              <a:buChar char=""/>
            </a:pPr>
            <a:endParaRPr b="0" lang="en-IN" sz="2800" spc="-1" strike="noStrike">
              <a:latin typeface="Arial"/>
            </a:endParaRPr>
          </a:p>
          <a:p>
            <a:pPr lvl="1" marL="864000" indent="-324000">
              <a:spcBef>
                <a:spcPts val="1134"/>
              </a:spcBef>
              <a:buClr>
                <a:srgbClr val="000000"/>
              </a:buClr>
              <a:buSzPct val="75000"/>
              <a:buFont typeface="Symbol" charset="2"/>
              <a:buChar char=""/>
            </a:pPr>
            <a:endParaRPr b="0" lang="en-IN" sz="2800" spc="-1" strike="noStrike">
              <a:latin typeface="Arial"/>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504000" y="648000"/>
            <a:ext cx="8856000" cy="550548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IN" sz="3200" spc="-1" strike="noStrike">
                <a:latin typeface="Arial"/>
              </a:rPr>
              <a:t>Tokens ( JWT - JSON Web Token )</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JWT consists of three parts:</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Header, containing the type of the token and the hashing algorithm</a:t>
            </a:r>
            <a:endParaRPr b="0" lang="en-IN" sz="24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Payload, containing the claims</a:t>
            </a:r>
            <a:endParaRPr b="0" lang="en-IN" sz="24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Signature, which can be calculated by HMAC SHA256</a:t>
            </a:r>
            <a:endParaRPr b="0" lang="en-IN" sz="2400" spc="-1" strike="noStrike">
              <a:latin typeface="Arial"/>
            </a:endParaRPr>
          </a:p>
          <a:p>
            <a:pPr lvl="1" marL="864000" indent="-324000">
              <a:spcBef>
                <a:spcPts val="1134"/>
              </a:spcBef>
              <a:buClr>
                <a:srgbClr val="000000"/>
              </a:buClr>
              <a:buSzPct val="75000"/>
              <a:buFont typeface="Symbol" charset="2"/>
              <a:buChar char=""/>
            </a:pPr>
            <a:r>
              <a:rPr b="0" lang="en-IN" sz="1200" spc="-1" strike="noStrike">
                <a:latin typeface="Arial"/>
              </a:rPr>
              <a:t>eg. Authorization: Bearer eyJhbGciOiJIUzI1NiIsInR5cCI6IkpXVCJ9.eyJzdWIiOiIxMjM0NTY3ODkwIiwibmFtZSI6IkpvaG4gRG9lIiwiYWRtaW4iOnRydWV9.TJVA95OrM7E2cBab30RMHrHDcEfxjoYZgeFONFh7HgQ</a:t>
            </a:r>
            <a:endParaRPr b="0" lang="en-IN" sz="12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Signatures :</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When a consumer of an API makes a request it has to sign it, meaning it has to create a hash from the entire request using a private key</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 </a:t>
            </a:r>
            <a:r>
              <a:rPr b="0" lang="en-IN" sz="2800" spc="-1" strike="noStrike">
                <a:latin typeface="Arial"/>
              </a:rPr>
              <a:t>even if the transport layer gets compromised, an attacker can only read your traffic, won't be able to act as a user </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eg. AWS</a:t>
            </a:r>
            <a:endParaRPr b="0" lang="en-IN" sz="2800" spc="-1" strike="noStrike">
              <a:latin typeface="Arial"/>
            </a:endParaRPr>
          </a:p>
          <a:p>
            <a:pPr lvl="1" marL="864000" indent="-324000">
              <a:spcBef>
                <a:spcPts val="1134"/>
              </a:spcBef>
              <a:buClr>
                <a:srgbClr val="000000"/>
              </a:buClr>
              <a:buSzPct val="75000"/>
              <a:buFont typeface="Symbol" charset="2"/>
              <a:buChar char=""/>
            </a:pPr>
            <a:endParaRPr b="0" lang="en-IN" sz="2800" spc="-1" strike="noStrike">
              <a:latin typeface="Arial"/>
            </a:endParaRPr>
          </a:p>
          <a:p>
            <a:pPr marL="432000" indent="-324000">
              <a:spcBef>
                <a:spcPts val="1417"/>
              </a:spcBef>
              <a:buClr>
                <a:srgbClr val="000000"/>
              </a:buClr>
              <a:buSzPct val="45000"/>
              <a:buFont typeface="Wingdings" charset="2"/>
              <a:buChar char=""/>
            </a:pPr>
            <a:r>
              <a:rPr b="1" lang="en-IN" sz="3200" spc="-1" strike="noStrike">
                <a:latin typeface="Arial"/>
              </a:rPr>
              <a:t>OTP (One Time Password) :</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One-Time passwords algorithms generate a one-time password with a shared secret and either the current time or a counter:</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Time-based One-time Password Algorithm, based on the current time,</a:t>
            </a:r>
            <a:endParaRPr b="0" lang="en-IN" sz="28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HMAC-based One-time Password Algorithm, based on a counter.</a:t>
            </a:r>
            <a:endParaRPr b="0" lang="en-IN" sz="2800" spc="-1" strike="noStrike">
              <a:latin typeface="Arial"/>
            </a:endParaRPr>
          </a:p>
          <a:p>
            <a:pPr lvl="1" marL="864000" indent="-324000">
              <a:spcBef>
                <a:spcPts val="1134"/>
              </a:spcBef>
              <a:buClr>
                <a:srgbClr val="000000"/>
              </a:buClr>
              <a:buSzPct val="75000"/>
              <a:buFont typeface="Symbol" charset="2"/>
              <a:buChar char=""/>
            </a:pPr>
            <a:endParaRPr b="0" lang="en-IN" sz="2800" spc="-1" strike="noStrike">
              <a:latin typeface="Arial"/>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WebSockets</a:t>
            </a:r>
            <a:endParaRPr b="0" lang="en-IN" sz="4400" spc="-1" strike="noStrike">
              <a:latin typeface="Arial"/>
            </a:endParaRPr>
          </a:p>
        </p:txBody>
      </p:sp>
      <p:sp>
        <p:nvSpPr>
          <p:cNvPr id="178" name="TextShape 2"/>
          <p:cNvSpPr txBox="1"/>
          <p:nvPr/>
        </p:nvSpPr>
        <p:spPr>
          <a:xfrm>
            <a:off x="504000" y="1769040"/>
            <a:ext cx="403200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000" spc="-1" strike="noStrike">
                <a:latin typeface="Arial"/>
              </a:rPr>
              <a:t>WebSocket is a computer communications protocol, providing full-duplex communication channels over a single TCP connection </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WebSocket is a different protocol from HTTP.</a:t>
            </a:r>
            <a:endParaRPr b="0" lang="en-IN" sz="2000" spc="-1" strike="noStrike">
              <a:latin typeface="Arial"/>
            </a:endParaRPr>
          </a:p>
        </p:txBody>
      </p:sp>
      <p:pic>
        <p:nvPicPr>
          <p:cNvPr id="179" name="" descr=""/>
          <p:cNvPicPr/>
          <p:nvPr/>
        </p:nvPicPr>
        <p:blipFill>
          <a:blip r:embed="rId1"/>
          <a:stretch/>
        </p:blipFill>
        <p:spPr>
          <a:xfrm>
            <a:off x="5076720" y="2016000"/>
            <a:ext cx="3995280" cy="3600000"/>
          </a:xfrm>
          <a:prstGeom prst="rect">
            <a:avLst/>
          </a:prstGeom>
          <a:ln>
            <a:noFill/>
          </a:ln>
        </p:spPr>
      </p:pic>
      <p:sp>
        <p:nvSpPr>
          <p:cNvPr id="180" name="TextShape 3"/>
          <p:cNvSpPr txBox="1"/>
          <p:nvPr/>
        </p:nvSpPr>
        <p:spPr>
          <a:xfrm>
            <a:off x="792000" y="5188320"/>
            <a:ext cx="3456000" cy="355680"/>
          </a:xfrm>
          <a:prstGeom prst="rect">
            <a:avLst/>
          </a:prstGeom>
          <a:noFill/>
          <a:ln>
            <a:noFill/>
          </a:ln>
        </p:spPr>
        <p:txBody>
          <a:bodyPr lIns="90000" rIns="90000" tIns="45000" bIns="45000"/>
          <a:p>
            <a:r>
              <a:rPr b="0" lang="en-IN" sz="1800" spc="-1" strike="noStrike">
                <a:solidFill>
                  <a:srgbClr val="000080"/>
                </a:solidFill>
                <a:latin typeface="AquaBase"/>
              </a:rPr>
              <a:t>$ pip install flask_socketio</a:t>
            </a:r>
            <a:endParaRPr b="0" lang="en-IN" sz="1800" spc="-1" strike="noStrike">
              <a:solidFill>
                <a:srgbClr val="000080"/>
              </a:solidFill>
              <a:latin typeface="AquaBase"/>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CORS - Cross-origin resource sharing </a:t>
            </a:r>
            <a:endParaRPr b="0" lang="en-IN" sz="4400" spc="-1" strike="noStrike">
              <a:latin typeface="Arial"/>
            </a:endParaRPr>
          </a:p>
        </p:txBody>
      </p:sp>
      <p:sp>
        <p:nvSpPr>
          <p:cNvPr id="182"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400" spc="-1" strike="noStrike">
                <a:latin typeface="Arial"/>
              </a:rPr>
              <a:t>Cross-origin resource sharing (CORS) is a standard for accessing web resources on different domains. CORS allows web scripts to interact more openly with content outside of the original domain, leading to better integration between web services</a:t>
            </a:r>
            <a:endParaRPr b="0" lang="en-IN" sz="2400" spc="-1" strike="noStrike">
              <a:latin typeface="Arial"/>
            </a:endParaRPr>
          </a:p>
          <a:p>
            <a:pPr marL="432000" indent="-324000">
              <a:spcBef>
                <a:spcPts val="1417"/>
              </a:spcBef>
              <a:buClr>
                <a:srgbClr val="000000"/>
              </a:buClr>
              <a:buSzPct val="45000"/>
              <a:buFont typeface="Wingdings" charset="2"/>
              <a:buChar char=""/>
            </a:pP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The following are the new HTTP headers added by the CORS standard:</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Access-Control-Allow-Origin</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Access-Control-Allow-Credentials</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Access-Control-Allow-Headers</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Access-Control-Allow-Methods</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Access-Control-Expose-Headers</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Access-Control-Max-Age</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Access-Control-Request-Headers</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Access-Control-Request-Method</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Origin</a:t>
            </a:r>
            <a:endParaRPr b="0" lang="en-IN" sz="2400" spc="-1" strike="noStrike">
              <a:latin typeface="Arial"/>
            </a:endParaRPr>
          </a:p>
        </p:txBody>
      </p:sp>
      <p:pic>
        <p:nvPicPr>
          <p:cNvPr id="183" name="" descr=""/>
          <p:cNvPicPr/>
          <p:nvPr/>
        </p:nvPicPr>
        <p:blipFill>
          <a:blip r:embed="rId1"/>
          <a:stretch/>
        </p:blipFill>
        <p:spPr>
          <a:xfrm>
            <a:off x="4896000" y="3238920"/>
            <a:ext cx="4752000" cy="1585080"/>
          </a:xfrm>
          <a:prstGeom prst="rect">
            <a:avLst/>
          </a:prstGeom>
          <a:ln>
            <a:noFill/>
          </a:ln>
        </p:spPr>
      </p:pic>
      <p:sp>
        <p:nvSpPr>
          <p:cNvPr id="184" name="TextShape 3"/>
          <p:cNvSpPr txBox="1"/>
          <p:nvPr/>
        </p:nvSpPr>
        <p:spPr>
          <a:xfrm>
            <a:off x="4680000" y="4752000"/>
            <a:ext cx="4536000" cy="2574360"/>
          </a:xfrm>
          <a:prstGeom prst="rect">
            <a:avLst/>
          </a:prstGeom>
          <a:noFill/>
          <a:ln>
            <a:noFill/>
          </a:ln>
        </p:spPr>
        <p:txBody>
          <a:bodyPr lIns="90000" rIns="90000" tIns="45000" bIns="45000"/>
          <a:p>
            <a:pPr>
              <a:lnSpc>
                <a:spcPct val="100000"/>
              </a:lnSpc>
              <a:spcBef>
                <a:spcPts val="567"/>
              </a:spcBef>
              <a:spcAft>
                <a:spcPts val="567"/>
              </a:spcAft>
            </a:pPr>
            <a:r>
              <a:rPr b="0" lang="en-IN" sz="1600" spc="-1" strike="noStrike">
                <a:solidFill>
                  <a:srgbClr val="000000"/>
                </a:solidFill>
                <a:latin typeface="Arial"/>
                <a:ea typeface="Courier New"/>
              </a:rPr>
              <a:t>$ pip install -U flask-cors</a:t>
            </a:r>
            <a:endParaRPr b="0" lang="en-IN" sz="1600" spc="-1" strike="noStrike">
              <a:solidFill>
                <a:srgbClr val="000000"/>
              </a:solidFill>
              <a:latin typeface="AquaBase"/>
            </a:endParaRPr>
          </a:p>
          <a:p>
            <a:pPr>
              <a:lnSpc>
                <a:spcPct val="100000"/>
              </a:lnSpc>
              <a:spcBef>
                <a:spcPts val="567"/>
              </a:spcBef>
              <a:spcAft>
                <a:spcPts val="567"/>
              </a:spcAft>
            </a:pPr>
            <a:endParaRPr b="0" lang="en-IN" sz="1600" spc="-1" strike="noStrike">
              <a:solidFill>
                <a:srgbClr val="000000"/>
              </a:solidFill>
              <a:latin typeface="AquaBase"/>
            </a:endParaRPr>
          </a:p>
          <a:p>
            <a:pPr>
              <a:lnSpc>
                <a:spcPct val="100000"/>
              </a:lnSpc>
              <a:spcBef>
                <a:spcPts val="567"/>
              </a:spcBef>
              <a:spcAft>
                <a:spcPts val="567"/>
              </a:spcAft>
            </a:pPr>
            <a:r>
              <a:rPr b="0" lang="en-IN" sz="1600" spc="-1" strike="noStrike">
                <a:solidFill>
                  <a:srgbClr val="000000"/>
                </a:solidFill>
                <a:latin typeface="Arial"/>
                <a:ea typeface="Courier New"/>
              </a:rPr>
              <a:t>Example : </a:t>
            </a:r>
            <a:endParaRPr b="0" lang="en-IN" sz="1600" spc="-1" strike="noStrike">
              <a:solidFill>
                <a:srgbClr val="000000"/>
              </a:solidFill>
              <a:latin typeface="AquaBase"/>
            </a:endParaRPr>
          </a:p>
          <a:p>
            <a:pPr>
              <a:lnSpc>
                <a:spcPct val="100000"/>
              </a:lnSpc>
              <a:spcBef>
                <a:spcPts val="567"/>
              </a:spcBef>
              <a:spcAft>
                <a:spcPts val="567"/>
              </a:spcAft>
            </a:pPr>
            <a:r>
              <a:rPr b="0" lang="en-IN" sz="1600" spc="-1" strike="noStrike">
                <a:solidFill>
                  <a:srgbClr val="000000"/>
                </a:solidFill>
                <a:latin typeface="Arial"/>
                <a:ea typeface="Courier New"/>
              </a:rPr>
              <a:t>from flask_cors import CORS</a:t>
            </a:r>
            <a:endParaRPr b="0" lang="en-IN" sz="1600" spc="-1" strike="noStrike">
              <a:solidFill>
                <a:srgbClr val="000000"/>
              </a:solidFill>
              <a:latin typeface="AquaBase"/>
            </a:endParaRPr>
          </a:p>
          <a:p>
            <a:pPr>
              <a:lnSpc>
                <a:spcPct val="100000"/>
              </a:lnSpc>
              <a:spcBef>
                <a:spcPts val="567"/>
              </a:spcBef>
              <a:spcAft>
                <a:spcPts val="567"/>
              </a:spcAft>
            </a:pPr>
            <a:r>
              <a:rPr b="0" lang="en-IN" sz="1600" spc="-1" strike="noStrike">
                <a:solidFill>
                  <a:srgbClr val="000000"/>
                </a:solidFill>
                <a:latin typeface="Arial"/>
                <a:ea typeface="Courier New"/>
              </a:rPr>
              <a:t>cors = CORS(app)</a:t>
            </a:r>
            <a:endParaRPr b="0" lang="en-IN" sz="1600" spc="-1" strike="noStrike">
              <a:solidFill>
                <a:srgbClr val="000000"/>
              </a:solidFill>
              <a:latin typeface="AquaBase"/>
            </a:endParaRPr>
          </a:p>
          <a:p>
            <a:pPr>
              <a:lnSpc>
                <a:spcPct val="100000"/>
              </a:lnSpc>
              <a:spcBef>
                <a:spcPts val="567"/>
              </a:spcBef>
              <a:spcAft>
                <a:spcPts val="567"/>
              </a:spcAft>
            </a:pPr>
            <a:r>
              <a:rPr b="0" lang="en-IN" sz="1600" spc="-1" strike="noStrike">
                <a:solidFill>
                  <a:srgbClr val="000000"/>
                </a:solidFill>
                <a:latin typeface="Arial"/>
                <a:ea typeface="Courier New"/>
              </a:rPr>
              <a:t>cors = CORS(app, resources={r"/api/*": {"origins": "*"}})</a:t>
            </a:r>
            <a:endParaRPr b="0" lang="en-IN" sz="1600" spc="-1" strike="noStrike">
              <a:solidFill>
                <a:srgbClr val="000000"/>
              </a:solidFill>
              <a:latin typeface="AquaBase"/>
            </a:endParaRPr>
          </a:p>
          <a:p>
            <a:pPr>
              <a:lnSpc>
                <a:spcPct val="100000"/>
              </a:lnSpc>
              <a:spcBef>
                <a:spcPts val="567"/>
              </a:spcBef>
              <a:spcAft>
                <a:spcPts val="567"/>
              </a:spcAft>
            </a:pPr>
            <a:r>
              <a:rPr b="0" lang="en-IN" sz="1600" spc="-1" strike="noStrike">
                <a:solidFill>
                  <a:srgbClr val="000000"/>
                </a:solidFill>
                <a:latin typeface="Arial"/>
                <a:ea typeface="Courier New"/>
              </a:rPr>
              <a:t>Or</a:t>
            </a:r>
            <a:endParaRPr b="0" lang="en-IN" sz="1600" spc="-1" strike="noStrike">
              <a:solidFill>
                <a:srgbClr val="000000"/>
              </a:solidFill>
              <a:latin typeface="AquaBase"/>
            </a:endParaRPr>
          </a:p>
          <a:p>
            <a:pPr>
              <a:lnSpc>
                <a:spcPct val="100000"/>
              </a:lnSpc>
              <a:spcBef>
                <a:spcPts val="567"/>
              </a:spcBef>
              <a:spcAft>
                <a:spcPts val="567"/>
              </a:spcAft>
            </a:pPr>
            <a:r>
              <a:rPr b="0" lang="en-IN" sz="1600" spc="-1" strike="noStrike">
                <a:solidFill>
                  <a:srgbClr val="000000"/>
                </a:solidFill>
                <a:latin typeface="Arial"/>
                <a:ea typeface="Courier New"/>
              </a:rPr>
              <a:t>@cross_origin()</a:t>
            </a:r>
            <a:endParaRPr b="0" lang="en-IN" sz="1600" spc="-1" strike="noStrike">
              <a:solidFill>
                <a:srgbClr val="000000"/>
              </a:solidFill>
              <a:latin typeface="AquaBase"/>
            </a:endParaRPr>
          </a:p>
          <a:p>
            <a:pPr>
              <a:lnSpc>
                <a:spcPct val="100000"/>
              </a:lnSpc>
              <a:spcBef>
                <a:spcPts val="567"/>
              </a:spcBef>
              <a:spcAft>
                <a:spcPts val="567"/>
              </a:spcAft>
            </a:pPr>
            <a:endParaRPr b="0" lang="en-IN" sz="1600" spc="-1" strike="noStrike">
              <a:solidFill>
                <a:srgbClr val="000000"/>
              </a:solidFill>
              <a:latin typeface="AquaBase"/>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605160" y="473760"/>
            <a:ext cx="7488000" cy="1262160"/>
          </a:xfrm>
          <a:prstGeom prst="rect">
            <a:avLst/>
          </a:prstGeom>
          <a:noFill/>
          <a:ln>
            <a:noFill/>
          </a:ln>
        </p:spPr>
        <p:txBody>
          <a:bodyPr lIns="0" rIns="0" tIns="0" bIns="0" anchor="ctr"/>
          <a:p>
            <a:pPr algn="ctr"/>
            <a:r>
              <a:rPr b="0" lang="en-IN" sz="4400" spc="-1" strike="noStrike">
                <a:latin typeface="Arial"/>
              </a:rPr>
              <a:t>Limitations of Python Web framework</a:t>
            </a:r>
            <a:endParaRPr b="0" lang="en-IN" sz="4400" spc="-1" strike="noStrike">
              <a:latin typeface="Arial"/>
            </a:endParaRPr>
          </a:p>
        </p:txBody>
      </p:sp>
      <p:sp>
        <p:nvSpPr>
          <p:cNvPr id="186" name="TextShape 2"/>
          <p:cNvSpPr txBox="1"/>
          <p:nvPr/>
        </p:nvSpPr>
        <p:spPr>
          <a:xfrm>
            <a:off x="504000" y="195156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200" spc="-1" strike="noStrike">
                <a:latin typeface="Arial"/>
              </a:rPr>
              <a:t>Slow speed – because python is an interpreted language </a:t>
            </a:r>
            <a:br/>
            <a:r>
              <a:rPr b="0" lang="en-IN" sz="2200" spc="-1" strike="noStrike">
                <a:latin typeface="Arial"/>
              </a:rPr>
              <a:t>eg. Cpython is slower than C</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Weak in Mobile Computing</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Designs issues – more testing</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Less developed database access layers</a:t>
            </a:r>
            <a:endParaRPr b="0" lang="en-IN" sz="2200" spc="-1" strike="noStrike">
              <a:latin typeface="Arial"/>
            </a:endParaRPr>
          </a:p>
        </p:txBody>
      </p:sp>
      <p:pic>
        <p:nvPicPr>
          <p:cNvPr id="187" name="" descr=""/>
          <p:cNvPicPr/>
          <p:nvPr/>
        </p:nvPicPr>
        <p:blipFill>
          <a:blip r:embed="rId1"/>
          <a:stretch/>
        </p:blipFill>
        <p:spPr>
          <a:xfrm>
            <a:off x="2304000" y="4176000"/>
            <a:ext cx="5605560" cy="252000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864000" y="360000"/>
            <a:ext cx="6912000" cy="1262160"/>
          </a:xfrm>
          <a:prstGeom prst="rect">
            <a:avLst/>
          </a:prstGeom>
          <a:noFill/>
          <a:ln>
            <a:noFill/>
          </a:ln>
        </p:spPr>
        <p:txBody>
          <a:bodyPr lIns="0" rIns="0" tIns="0" bIns="0" anchor="ctr"/>
          <a:p>
            <a:pPr algn="ctr"/>
            <a:r>
              <a:rPr b="0" lang="en-IN" sz="4400" spc="-1" strike="noStrike">
                <a:latin typeface="Arial"/>
              </a:rPr>
              <a:t>Web Development Trends in 2018</a:t>
            </a:r>
            <a:endParaRPr b="0" lang="en-IN" sz="4400" spc="-1" strike="noStrike">
              <a:latin typeface="Arial"/>
            </a:endParaRPr>
          </a:p>
        </p:txBody>
      </p:sp>
      <p:sp>
        <p:nvSpPr>
          <p:cNvPr id="189" name="TextShape 2"/>
          <p:cNvSpPr txBox="1"/>
          <p:nvPr/>
        </p:nvSpPr>
        <p:spPr>
          <a:xfrm>
            <a:off x="792000" y="1735560"/>
            <a:ext cx="561600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200" spc="-1" strike="noStrike">
                <a:latin typeface="Arial"/>
              </a:rPr>
              <a:t>Accelerated Mobile Pages (AMP) – better conversion rate</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Progressive Web Applications (PWA) </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Single Page Applications (SPA) </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Chatbots and proper online support</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Push notifications</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RAIL  (Response, Animation, Idle, and Load)</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Static Site Generator</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Motion UI</a:t>
            </a:r>
            <a:endParaRPr b="0" lang="en-IN" sz="22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Real-time web apps</a:t>
            </a:r>
            <a:endParaRPr b="0" lang="en-IN" sz="2200" spc="-1" strike="noStrike">
              <a:latin typeface="Arial"/>
            </a:endParaRPr>
          </a:p>
        </p:txBody>
      </p:sp>
      <p:pic>
        <p:nvPicPr>
          <p:cNvPr id="190" name="" descr=""/>
          <p:cNvPicPr/>
          <p:nvPr/>
        </p:nvPicPr>
        <p:blipFill>
          <a:blip r:embed="rId1"/>
          <a:stretch/>
        </p:blipFill>
        <p:spPr>
          <a:xfrm>
            <a:off x="6407640" y="1563480"/>
            <a:ext cx="2448360" cy="244836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720000" y="576000"/>
            <a:ext cx="7704000" cy="1572840"/>
          </a:xfrm>
          <a:prstGeom prst="rect">
            <a:avLst/>
          </a:prstGeom>
          <a:noFill/>
          <a:ln>
            <a:noFill/>
          </a:ln>
        </p:spPr>
        <p:txBody>
          <a:bodyPr lIns="0" rIns="0" tIns="0" bIns="0" anchor="ctr"/>
          <a:p>
            <a:pPr algn="ctr"/>
            <a:r>
              <a:rPr b="0" lang="en-IN" sz="4400" spc="-1" strike="noStrike">
                <a:latin typeface="Arial"/>
              </a:rPr>
              <a:t>Reasons to Choose Python</a:t>
            </a:r>
            <a:br/>
            <a:r>
              <a:rPr b="0" lang="en-IN" sz="4400" spc="-1" strike="noStrike">
                <a:latin typeface="Arial"/>
              </a:rPr>
              <a:t> as First Language </a:t>
            </a:r>
            <a:endParaRPr b="0" lang="en-IN" sz="4400" spc="-1" strike="noStrike">
              <a:latin typeface="Arial"/>
            </a:endParaRPr>
          </a:p>
        </p:txBody>
      </p:sp>
      <p:sp>
        <p:nvSpPr>
          <p:cNvPr id="92" name="TextShape 2"/>
          <p:cNvSpPr txBox="1"/>
          <p:nvPr/>
        </p:nvSpPr>
        <p:spPr>
          <a:xfrm>
            <a:off x="864000" y="2239560"/>
            <a:ext cx="712800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400" spc="-1" strike="noStrike">
                <a:latin typeface="Arial"/>
              </a:rPr>
              <a:t>Simple Elegant Syntax</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Not overly strict – </a:t>
            </a:r>
            <a:br/>
            <a:r>
              <a:rPr b="0" lang="en-IN" sz="1600" spc="-1" strike="noStrike">
                <a:latin typeface="Arial"/>
              </a:rPr>
              <a:t>No defining types and no semicolon</a:t>
            </a:r>
            <a:br/>
            <a:r>
              <a:rPr b="0" lang="en-IN" sz="1600" spc="-1" strike="noStrike">
                <a:latin typeface="Arial"/>
              </a:rPr>
              <a:t>But requires proper indentation </a:t>
            </a:r>
            <a:endParaRPr b="0" lang="en-IN" sz="16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Expressiveness of the language – </a:t>
            </a:r>
            <a:r>
              <a:rPr b="0" lang="en-IN" sz="1800" spc="-1" strike="noStrike">
                <a:latin typeface="Arial"/>
              </a:rPr>
              <a:t>easier to implement functionality</a:t>
            </a:r>
            <a:endParaRPr b="0" lang="en-IN" sz="18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Great Community and Support</a:t>
            </a:r>
            <a:endParaRPr b="0" lang="en-IN" sz="2400" spc="-1" strike="noStrike">
              <a:latin typeface="Arial"/>
            </a:endParaRPr>
          </a:p>
          <a:p>
            <a:pPr marL="432000" indent="-324000">
              <a:spcBef>
                <a:spcPts val="1417"/>
              </a:spcBef>
              <a:buClr>
                <a:srgbClr val="000000"/>
              </a:buClr>
              <a:buSzPct val="45000"/>
              <a:buFont typeface="Wingdings" charset="2"/>
              <a:buChar char=""/>
            </a:pPr>
            <a:endParaRPr b="0" lang="en-IN" sz="2400" spc="-1" strike="noStrike">
              <a:latin typeface="Arial"/>
            </a:endParaRPr>
          </a:p>
        </p:txBody>
      </p:sp>
    </p:spTree>
  </p:cSld>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References</a:t>
            </a:r>
            <a:endParaRPr b="0" lang="en-IN" sz="4400" spc="-1" strike="noStrike">
              <a:latin typeface="Arial"/>
            </a:endParaRPr>
          </a:p>
        </p:txBody>
      </p:sp>
      <p:sp>
        <p:nvSpPr>
          <p:cNvPr id="192"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1500" spc="-1" strike="noStrike">
                <a:latin typeface="Arial"/>
                <a:hlinkClick r:id="rId1"/>
              </a:rPr>
              <a:t>https://pythonspot.com/web-dev/</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rPr>
              <a:t> </a:t>
            </a:r>
            <a:r>
              <a:rPr b="0" lang="en-IN" sz="1500" spc="-1" strike="noStrike">
                <a:latin typeface="Arial"/>
                <a:hlinkClick r:id="rId2"/>
              </a:rPr>
              <a:t>https://codeburst.io/the-2018-web-developer-roadmap-826b1b806e8d</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hlinkClick r:id="rId3"/>
              </a:rPr>
              <a:t>https://levelup.gitconnected.com/the-non-developers-guide-to-development-in-2018-7f023a2ff5e1</a:t>
            </a:r>
            <a:r>
              <a:rPr b="0" lang="en-IN" sz="1500" spc="-1" strike="noStrike">
                <a:latin typeface="Arial"/>
              </a:rPr>
              <a: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hlinkClick r:id="rId4"/>
              </a:rPr>
              <a:t>https://realpython.com/tutorials/web-dev/</a:t>
            </a:r>
            <a:r>
              <a:rPr b="0" lang="en-IN" sz="1500" spc="-1" strike="noStrike">
                <a:latin typeface="Arial"/>
              </a:rPr>
              <a:t> </a:t>
            </a:r>
            <a:endParaRPr b="0" lang="en-IN" sz="1500" spc="-1" strike="noStrike">
              <a:latin typeface="Arial"/>
            </a:endParaRPr>
          </a:p>
          <a:p>
            <a:pPr marL="432000" indent="-324000">
              <a:spcBef>
                <a:spcPts val="1417"/>
              </a:spcBef>
              <a:buClr>
                <a:srgbClr val="000000"/>
              </a:buClr>
              <a:buSzPct val="45000"/>
              <a:buFont typeface="Wingdings" charset="2"/>
              <a:buChar char=""/>
            </a:pPr>
            <a:r>
              <a:rPr b="0" lang="en-IN" sz="1500" spc="-1" strike="noStrike">
                <a:latin typeface="Arial"/>
                <a:hlinkClick r:id="rId5"/>
              </a:rPr>
              <a:t>https://scotch.io/bar-talk/processing-incoming-request-data-in-flask</a:t>
            </a:r>
            <a:r>
              <a:rPr b="0" lang="en-IN" sz="1500" spc="-1" strike="noStrike">
                <a:latin typeface="Arial"/>
              </a:rPr>
              <a:t> </a:t>
            </a:r>
            <a:endParaRPr b="0" lang="en-IN" sz="1500" spc="-1" strike="noStrike">
              <a:latin typeface="Arial"/>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1656360" y="3168000"/>
            <a:ext cx="7199640" cy="1262160"/>
          </a:xfrm>
          <a:prstGeom prst="rect">
            <a:avLst/>
          </a:prstGeom>
          <a:noFill/>
          <a:ln>
            <a:noFill/>
          </a:ln>
        </p:spPr>
        <p:txBody>
          <a:bodyPr lIns="0" rIns="0" tIns="0" bIns="0" anchor="ctr"/>
          <a:p>
            <a:pPr algn="ctr"/>
            <a:r>
              <a:rPr b="0" lang="en-US" sz="4000" spc="-1" strike="noStrike">
                <a:solidFill>
                  <a:srgbClr val="ffffff"/>
                </a:solidFill>
                <a:latin typeface="Arial"/>
              </a:rPr>
              <a:t>Thank You</a:t>
            </a:r>
            <a:endParaRPr b="0" lang="en-IN" sz="4000" spc="-1" strike="noStrike">
              <a:solidFill>
                <a:srgbClr val="ffffff"/>
              </a:solid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648000" y="1944000"/>
            <a:ext cx="388800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000" spc="-1" strike="noStrike">
                <a:latin typeface="Arial"/>
              </a:rPr>
              <a:t>Short version:</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Python 2.x is legacy</a:t>
            </a:r>
            <a:br/>
            <a:r>
              <a:rPr b="0" lang="en-IN" sz="2000" spc="-1" strike="noStrike">
                <a:latin typeface="Arial"/>
              </a:rPr>
              <a:t>Python 3.x is the present and future of the language</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Stable Version:</a:t>
            </a:r>
            <a:br/>
            <a:br/>
            <a:r>
              <a:rPr b="0" lang="en-IN" sz="2000" spc="-1" strike="noStrike">
                <a:latin typeface="Arial"/>
              </a:rPr>
              <a:t>Python2 – 2.7</a:t>
            </a:r>
            <a:br/>
            <a:r>
              <a:rPr b="0" lang="en-IN" sz="2000" spc="-1" strike="noStrike">
                <a:latin typeface="Arial"/>
              </a:rPr>
              <a:t>Python3 – 3.6</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000" spc="-1" strike="noStrike">
                <a:latin typeface="Arial"/>
              </a:rPr>
              <a:t>__Future__  module</a:t>
            </a:r>
            <a:endParaRPr b="0" lang="en-IN" sz="2000" spc="-1" strike="noStrike">
              <a:latin typeface="Arial"/>
            </a:endParaRPr>
          </a:p>
          <a:p>
            <a:pPr marL="432000" indent="-324000">
              <a:spcBef>
                <a:spcPts val="1417"/>
              </a:spcBef>
              <a:buClr>
                <a:srgbClr val="000000"/>
              </a:buClr>
              <a:buSzPct val="45000"/>
              <a:buFont typeface="Wingdings" charset="2"/>
              <a:buChar char=""/>
            </a:pPr>
            <a:r>
              <a:rPr b="0" lang="en-IN" sz="2200" spc="-1" strike="noStrike">
                <a:latin typeface="Arial"/>
              </a:rPr>
              <a:t>Python 3.x introduced some Python 2-incompatible keywords and features that can be imported via the in-built __future__ module in Python 2.</a:t>
            </a:r>
            <a:endParaRPr b="0" lang="en-IN" sz="2200" spc="-1" strike="noStrike">
              <a:latin typeface="Arial"/>
            </a:endParaRPr>
          </a:p>
        </p:txBody>
      </p:sp>
      <p:pic>
        <p:nvPicPr>
          <p:cNvPr id="94" name="" descr=""/>
          <p:cNvPicPr/>
          <p:nvPr/>
        </p:nvPicPr>
        <p:blipFill>
          <a:blip r:embed="rId1"/>
          <a:srcRect l="0" t="11555" r="-3312" b="11428"/>
          <a:stretch/>
        </p:blipFill>
        <p:spPr>
          <a:xfrm>
            <a:off x="4896000" y="1440000"/>
            <a:ext cx="4320000" cy="5616000"/>
          </a:xfrm>
          <a:prstGeom prst="rect">
            <a:avLst/>
          </a:prstGeom>
          <a:ln>
            <a:noFill/>
          </a:ln>
        </p:spPr>
      </p:pic>
      <p:pic>
        <p:nvPicPr>
          <p:cNvPr id="95" name="" descr=""/>
          <p:cNvPicPr/>
          <p:nvPr/>
        </p:nvPicPr>
        <p:blipFill>
          <a:blip r:embed="rId2"/>
          <a:srcRect l="0" t="0" r="1320" b="88675"/>
          <a:stretch/>
        </p:blipFill>
        <p:spPr>
          <a:xfrm>
            <a:off x="1698480" y="432000"/>
            <a:ext cx="5213520" cy="104256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Getting Started</a:t>
            </a:r>
            <a:endParaRPr b="0" lang="en-IN" sz="4400" spc="-1" strike="noStrike">
              <a:latin typeface="Arial"/>
            </a:endParaRPr>
          </a:p>
        </p:txBody>
      </p:sp>
      <p:sp>
        <p:nvSpPr>
          <p:cNvPr id="97" name="TextShape 2"/>
          <p:cNvSpPr txBox="1"/>
          <p:nvPr/>
        </p:nvSpPr>
        <p:spPr>
          <a:xfrm>
            <a:off x="720000" y="1951560"/>
            <a:ext cx="849600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1" lang="en-IN" sz="4400" spc="-1" strike="noStrike">
                <a:latin typeface="Arial"/>
              </a:rPr>
              <a:t>Installation:</a:t>
            </a:r>
            <a:endParaRPr b="0" lang="en-IN" sz="4400" spc="-1" strike="noStrike">
              <a:latin typeface="Arial"/>
            </a:endParaRPr>
          </a:p>
          <a:p>
            <a:pPr marL="432000" indent="-324000">
              <a:spcBef>
                <a:spcPts val="1417"/>
              </a:spcBef>
              <a:buClr>
                <a:srgbClr val="000000"/>
              </a:buClr>
              <a:buSzPct val="45000"/>
              <a:buFont typeface="Wingdings" charset="2"/>
              <a:buChar char=""/>
            </a:pPr>
            <a:endParaRPr b="0" lang="en-IN" sz="4400" spc="-1" strike="noStrike">
              <a:latin typeface="Arial"/>
            </a:endParaRPr>
          </a:p>
          <a:p>
            <a:pPr marL="432000" indent="-324000">
              <a:spcBef>
                <a:spcPts val="1417"/>
              </a:spcBef>
              <a:buClr>
                <a:srgbClr val="000000"/>
              </a:buClr>
              <a:buSzPct val="45000"/>
              <a:buFont typeface="Wingdings" charset="2"/>
              <a:buChar char=""/>
            </a:pPr>
            <a:r>
              <a:rPr b="0" lang="en-IN" sz="4400" spc="-1" strike="noStrike">
                <a:latin typeface="Arial"/>
              </a:rPr>
              <a:t>Python :</a:t>
            </a:r>
            <a:r>
              <a:rPr b="0" lang="en-IN" sz="4400" spc="-1" strike="noStrike">
                <a:latin typeface="Arial"/>
              </a:rPr>
              <a:t>	</a:t>
            </a:r>
            <a:endParaRPr b="0" lang="en-IN" sz="4400" spc="-1" strike="noStrike">
              <a:latin typeface="Arial"/>
            </a:endParaRPr>
          </a:p>
          <a:p>
            <a:pPr lvl="1" marL="864000" indent="-324000">
              <a:spcBef>
                <a:spcPts val="1134"/>
              </a:spcBef>
              <a:buClr>
                <a:srgbClr val="000000"/>
              </a:buClr>
              <a:buSzPct val="75000"/>
              <a:buFont typeface="Symbol" charset="2"/>
              <a:buChar char=""/>
            </a:pPr>
            <a:r>
              <a:rPr b="0" lang="en-IN" sz="4000" spc="-1" strike="noStrike">
                <a:latin typeface="Arial"/>
              </a:rPr>
              <a:t>Visit : </a:t>
            </a:r>
            <a:r>
              <a:rPr b="0" lang="en-IN" sz="4000" spc="-1" strike="noStrike">
                <a:latin typeface="Arial"/>
                <a:hlinkClick r:id="rId1"/>
              </a:rPr>
              <a:t>https://www.python.org/downloads/</a:t>
            </a:r>
            <a:r>
              <a:rPr b="0" lang="en-IN" sz="4000" spc="-1" strike="noStrike">
                <a:latin typeface="Arial"/>
              </a:rPr>
              <a:t> </a:t>
            </a:r>
            <a:endParaRPr b="0" lang="en-IN" sz="4000" spc="-1" strike="noStrike">
              <a:latin typeface="Arial"/>
            </a:endParaRPr>
          </a:p>
          <a:p>
            <a:pPr lvl="1" marL="864000" indent="-324000">
              <a:spcBef>
                <a:spcPts val="1134"/>
              </a:spcBef>
              <a:buClr>
                <a:srgbClr val="000000"/>
              </a:buClr>
              <a:buSzPct val="75000"/>
              <a:buFont typeface="Symbol" charset="2"/>
              <a:buChar char=""/>
            </a:pPr>
            <a:r>
              <a:rPr b="0" lang="en-IN" sz="4000" spc="-1" strike="noStrike">
                <a:latin typeface="Arial"/>
              </a:rPr>
              <a:t>Download Python 2.7 version</a:t>
            </a:r>
            <a:endParaRPr b="0" lang="en-IN" sz="4000" spc="-1" strike="noStrike">
              <a:latin typeface="Arial"/>
            </a:endParaRPr>
          </a:p>
          <a:p>
            <a:pPr lvl="1" marL="864000" indent="-324000">
              <a:spcBef>
                <a:spcPts val="1134"/>
              </a:spcBef>
              <a:buClr>
                <a:srgbClr val="000000"/>
              </a:buClr>
              <a:buSzPct val="75000"/>
              <a:buFont typeface="Symbol" charset="2"/>
              <a:buChar char=""/>
            </a:pPr>
            <a:endParaRPr b="0" lang="en-IN" sz="4000" spc="-1" strike="noStrike">
              <a:latin typeface="Arial"/>
            </a:endParaRPr>
          </a:p>
          <a:p>
            <a:pPr lvl="1" marL="864000" indent="-324000">
              <a:spcBef>
                <a:spcPts val="1134"/>
              </a:spcBef>
              <a:buClr>
                <a:srgbClr val="000000"/>
              </a:buClr>
              <a:buSzPct val="75000"/>
              <a:buFont typeface="Symbol" charset="2"/>
              <a:buChar char=""/>
            </a:pPr>
            <a:r>
              <a:rPr b="0" lang="en-IN" sz="3200" spc="-1" strike="noStrike">
                <a:latin typeface="Arial"/>
              </a:rPr>
              <a:t>Note : For Ubuntu User, Python will be in-built package. To check version please enter following command</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3200" spc="-1" strike="noStrike">
                <a:latin typeface="Arial"/>
              </a:rPr>
              <a:t>$ python --version</a:t>
            </a:r>
            <a:endParaRPr b="0" lang="en-IN" sz="3200" spc="-1" strike="noStrike">
              <a:latin typeface="Arial"/>
            </a:endParaRPr>
          </a:p>
          <a:p>
            <a:pPr lvl="1" marL="864000" indent="-324000">
              <a:spcBef>
                <a:spcPts val="1134"/>
              </a:spcBef>
              <a:buClr>
                <a:srgbClr val="000000"/>
              </a:buClr>
              <a:buSzPct val="75000"/>
              <a:buFont typeface="Symbol" charset="2"/>
              <a:buChar char=""/>
            </a:pPr>
            <a:endParaRPr b="0" lang="en-IN" sz="3200" spc="-1" strike="noStrike">
              <a:latin typeface="Arial"/>
            </a:endParaRPr>
          </a:p>
          <a:p>
            <a:pPr marL="432000" indent="-324000">
              <a:spcBef>
                <a:spcPts val="1417"/>
              </a:spcBef>
              <a:buClr>
                <a:srgbClr val="000000"/>
              </a:buClr>
              <a:buSzPct val="45000"/>
              <a:buFont typeface="Wingdings" charset="2"/>
              <a:buChar char=""/>
            </a:pPr>
            <a:r>
              <a:rPr b="0" lang="en-IN" sz="4400" spc="-1" strike="noStrike">
                <a:latin typeface="Arial"/>
              </a:rPr>
              <a:t>IDE ( interactive development envirnoment ):</a:t>
            </a:r>
            <a:endParaRPr b="0" lang="en-IN" sz="4400" spc="-1" strike="noStrike">
              <a:latin typeface="Arial"/>
            </a:endParaRPr>
          </a:p>
          <a:p>
            <a:pPr lvl="2" marL="1296000" indent="-288000">
              <a:spcBef>
                <a:spcPts val="850"/>
              </a:spcBef>
              <a:buClr>
                <a:srgbClr val="000000"/>
              </a:buClr>
              <a:buSzPct val="45000"/>
              <a:buFont typeface="Wingdings" charset="2"/>
              <a:buChar char=""/>
            </a:pPr>
            <a:r>
              <a:rPr b="0" lang="en-IN" sz="3200" spc="-1" strike="noStrike">
                <a:latin typeface="Arial"/>
              </a:rPr>
              <a:t>Any IDE is suitable – Sublime Text, VS Code, gedit</a:t>
            </a:r>
            <a:endParaRPr b="0" lang="en-IN" sz="3200" spc="-1" strike="noStrike">
              <a:latin typeface="Arial"/>
            </a:endParaRPr>
          </a:p>
          <a:p>
            <a:pPr lvl="2" marL="1296000" indent="-288000">
              <a:spcBef>
                <a:spcPts val="850"/>
              </a:spcBef>
              <a:buClr>
                <a:srgbClr val="000000"/>
              </a:buClr>
              <a:buSzPct val="45000"/>
              <a:buFont typeface="Wingdings" charset="2"/>
              <a:buChar char=""/>
            </a:pP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4000" spc="-1" strike="noStrike">
                <a:latin typeface="Arial"/>
              </a:rPr>
              <a:t>$ sudo add-apt-repository -y ppa:webupd8team/sublime-text-2</a:t>
            </a:r>
            <a:endParaRPr b="0" lang="en-IN" sz="4000" spc="-1" strike="noStrike">
              <a:latin typeface="Arial"/>
            </a:endParaRPr>
          </a:p>
          <a:p>
            <a:pPr lvl="1" marL="864000" indent="-324000">
              <a:spcBef>
                <a:spcPts val="1134"/>
              </a:spcBef>
              <a:buClr>
                <a:srgbClr val="000000"/>
              </a:buClr>
              <a:buSzPct val="75000"/>
              <a:buFont typeface="Symbol" charset="2"/>
              <a:buChar char=""/>
            </a:pPr>
            <a:r>
              <a:rPr b="0" lang="en-IN" sz="4000" spc="-1" strike="noStrike">
                <a:latin typeface="Arial"/>
              </a:rPr>
              <a:t>$ sudo apt-get update</a:t>
            </a:r>
            <a:endParaRPr b="0" lang="en-IN" sz="4000" spc="-1" strike="noStrike">
              <a:latin typeface="Arial"/>
            </a:endParaRPr>
          </a:p>
          <a:p>
            <a:pPr lvl="1" marL="864000" indent="-324000">
              <a:spcBef>
                <a:spcPts val="1134"/>
              </a:spcBef>
              <a:buClr>
                <a:srgbClr val="000000"/>
              </a:buClr>
              <a:buSzPct val="75000"/>
              <a:buFont typeface="Symbol" charset="2"/>
              <a:buChar char=""/>
            </a:pPr>
            <a:r>
              <a:rPr b="0" lang="en-IN" sz="4000" spc="-1" strike="noStrike">
                <a:latin typeface="Arial"/>
              </a:rPr>
              <a:t>$ sudo apt-get install sublime-text</a:t>
            </a:r>
            <a:endParaRPr b="0" lang="en-IN" sz="4000" spc="-1" strike="noStrike">
              <a:latin typeface="Arial"/>
            </a:endParaRPr>
          </a:p>
          <a:p>
            <a:pPr lvl="1" marL="864000" indent="-324000">
              <a:spcBef>
                <a:spcPts val="1134"/>
              </a:spcBef>
              <a:buClr>
                <a:srgbClr val="000000"/>
              </a:buClr>
              <a:buSzPct val="75000"/>
              <a:buFont typeface="Symbol" charset="2"/>
              <a:buChar char=""/>
            </a:pPr>
            <a:endParaRPr b="0" lang="en-IN" sz="4000" spc="-1" strike="noStrike">
              <a:latin typeface="Arial"/>
            </a:endParaRPr>
          </a:p>
          <a:p>
            <a:pPr lvl="1" marL="864000" indent="-324000">
              <a:spcBef>
                <a:spcPts val="1134"/>
              </a:spcBef>
              <a:buClr>
                <a:srgbClr val="000000"/>
              </a:buClr>
              <a:buSzPct val="75000"/>
              <a:buFont typeface="Symbol" charset="2"/>
              <a:buChar char=""/>
            </a:pPr>
            <a:r>
              <a:rPr b="0" lang="en-IN" sz="3200" spc="-1" strike="noStrike">
                <a:latin typeface="Arial"/>
              </a:rPr>
              <a:t>Note : For Window User, IDLE program will be installed during python installation.</a:t>
            </a:r>
            <a:endParaRPr b="0" lang="en-IN" sz="3200" spc="-1" strike="noStrike">
              <a:latin typeface="Arial"/>
            </a:endParaRPr>
          </a:p>
        </p:txBody>
      </p:sp>
      <p:pic>
        <p:nvPicPr>
          <p:cNvPr id="98" name="" descr=""/>
          <p:cNvPicPr/>
          <p:nvPr/>
        </p:nvPicPr>
        <p:blipFill>
          <a:blip r:embed="rId2"/>
          <a:stretch/>
        </p:blipFill>
        <p:spPr>
          <a:xfrm>
            <a:off x="7776000" y="4608000"/>
            <a:ext cx="1080000" cy="1080000"/>
          </a:xfrm>
          <a:prstGeom prst="rect">
            <a:avLst/>
          </a:prstGeom>
          <a:ln>
            <a:noFill/>
          </a:ln>
        </p:spPr>
      </p:pic>
      <p:pic>
        <p:nvPicPr>
          <p:cNvPr id="99" name="" descr=""/>
          <p:cNvPicPr/>
          <p:nvPr/>
        </p:nvPicPr>
        <p:blipFill>
          <a:blip r:embed="rId3"/>
          <a:stretch/>
        </p:blipFill>
        <p:spPr>
          <a:xfrm>
            <a:off x="7416000" y="1951560"/>
            <a:ext cx="1288440" cy="128844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Check if Python Works</a:t>
            </a:r>
            <a:endParaRPr b="0" lang="en-IN" sz="4400" spc="-1" strike="noStrike">
              <a:latin typeface="Arial"/>
            </a:endParaRPr>
          </a:p>
        </p:txBody>
      </p:sp>
      <p:pic>
        <p:nvPicPr>
          <p:cNvPr id="101" name="" descr=""/>
          <p:cNvPicPr/>
          <p:nvPr/>
        </p:nvPicPr>
        <p:blipFill>
          <a:blip r:embed="rId1"/>
          <a:stretch/>
        </p:blipFill>
        <p:spPr>
          <a:xfrm>
            <a:off x="1008000" y="1512360"/>
            <a:ext cx="6408000" cy="4247640"/>
          </a:xfrm>
          <a:prstGeom prst="rect">
            <a:avLst/>
          </a:prstGeom>
          <a:ln>
            <a:noFill/>
          </a:ln>
        </p:spPr>
      </p:pic>
      <p:pic>
        <p:nvPicPr>
          <p:cNvPr id="102" name="" descr=""/>
          <p:cNvPicPr/>
          <p:nvPr/>
        </p:nvPicPr>
        <p:blipFill>
          <a:blip r:embed="rId2"/>
          <a:srcRect l="0" t="0" r="33885" b="0"/>
          <a:stretch/>
        </p:blipFill>
        <p:spPr>
          <a:xfrm>
            <a:off x="936000" y="5976000"/>
            <a:ext cx="8495640" cy="86400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360000" y="288000"/>
            <a:ext cx="9071640" cy="1262160"/>
          </a:xfrm>
          <a:prstGeom prst="rect">
            <a:avLst/>
          </a:prstGeom>
          <a:noFill/>
          <a:ln>
            <a:noFill/>
          </a:ln>
        </p:spPr>
        <p:txBody>
          <a:bodyPr lIns="0" rIns="0" tIns="0" bIns="0" anchor="ctr"/>
          <a:p>
            <a:pPr algn="ctr"/>
            <a:r>
              <a:rPr b="0" lang="en-IN" sz="4400" spc="-1" strike="noStrike">
                <a:latin typeface="Arial"/>
              </a:rPr>
              <a:t>More Facts on Python</a:t>
            </a:r>
            <a:endParaRPr b="0" lang="en-IN" sz="4400" spc="-1" strike="noStrike">
              <a:latin typeface="Arial"/>
            </a:endParaRPr>
          </a:p>
        </p:txBody>
      </p:sp>
      <p:pic>
        <p:nvPicPr>
          <p:cNvPr id="104" name="" descr=""/>
          <p:cNvPicPr/>
          <p:nvPr/>
        </p:nvPicPr>
        <p:blipFill>
          <a:blip r:embed="rId1"/>
          <a:stretch/>
        </p:blipFill>
        <p:spPr>
          <a:xfrm>
            <a:off x="1080000" y="1247400"/>
            <a:ext cx="6984000" cy="6024600"/>
          </a:xfrm>
          <a:prstGeom prst="rect">
            <a:avLst/>
          </a:prstGeom>
          <a:ln>
            <a:noFill/>
          </a:ln>
        </p:spPr>
      </p:pic>
      <p:sp>
        <p:nvSpPr>
          <p:cNvPr id="105" name="TextShape 2"/>
          <p:cNvSpPr txBox="1"/>
          <p:nvPr/>
        </p:nvSpPr>
        <p:spPr>
          <a:xfrm>
            <a:off x="6912000" y="3627000"/>
            <a:ext cx="2664000" cy="1151640"/>
          </a:xfrm>
          <a:prstGeom prst="rect">
            <a:avLst/>
          </a:prstGeom>
          <a:noFill/>
          <a:ln>
            <a:noFill/>
          </a:ln>
        </p:spPr>
        <p:txBody>
          <a:bodyPr lIns="90000" rIns="90000" tIns="45000" bIns="45000"/>
          <a:p>
            <a:r>
              <a:rPr b="0" lang="en-IN" sz="1800" spc="-1" strike="noStrike">
                <a:solidFill>
                  <a:srgbClr val="000000"/>
                </a:solidFill>
                <a:latin typeface="AquaBase"/>
              </a:rPr>
              <a:t>Import Antigravity -&gt; </a:t>
            </a:r>
            <a:endParaRPr b="0" lang="en-IN" sz="1800" spc="-1" strike="noStrike">
              <a:solidFill>
                <a:srgbClr val="000000"/>
              </a:solidFill>
              <a:latin typeface="AquaBase"/>
            </a:endParaRPr>
          </a:p>
          <a:p>
            <a:endParaRPr b="0" lang="en-IN" sz="1800" spc="-1" strike="noStrike">
              <a:solidFill>
                <a:srgbClr val="000000"/>
              </a:solidFill>
              <a:latin typeface="AquaBase"/>
            </a:endParaRPr>
          </a:p>
          <a:p>
            <a:r>
              <a:rPr b="0" lang="en-IN" sz="1800" spc="-1" strike="noStrike">
                <a:solidFill>
                  <a:srgbClr val="000000"/>
                </a:solidFill>
                <a:latin typeface="AquaBase"/>
              </a:rPr>
              <a:t>Redirect to </a:t>
            </a:r>
            <a:r>
              <a:rPr b="0" lang="en-IN" sz="1800" spc="-1" strike="noStrike">
                <a:solidFill>
                  <a:srgbClr val="000000"/>
                </a:solidFill>
                <a:latin typeface="AquaBase"/>
                <a:hlinkClick r:id="rId2"/>
              </a:rPr>
              <a:t>http://xkcd:333</a:t>
            </a:r>
            <a:r>
              <a:rPr b="0" lang="en-IN" sz="1800" spc="-1" strike="noStrike">
                <a:solidFill>
                  <a:srgbClr val="000000"/>
                </a:solidFill>
                <a:latin typeface="AquaBase"/>
              </a:rPr>
              <a:t> </a:t>
            </a:r>
            <a:endParaRPr b="0" lang="en-IN" sz="1800" spc="-1" strike="noStrike">
              <a:solidFill>
                <a:srgbClr val="000000"/>
              </a:solidFill>
              <a:latin typeface="AquaBase"/>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504000" y="301320"/>
            <a:ext cx="9071640" cy="1262160"/>
          </a:xfrm>
          <a:prstGeom prst="rect">
            <a:avLst/>
          </a:prstGeom>
          <a:noFill/>
          <a:ln>
            <a:noFill/>
          </a:ln>
        </p:spPr>
        <p:txBody>
          <a:bodyPr lIns="0" rIns="0" tIns="0" bIns="0" anchor="ctr"/>
          <a:p>
            <a:pPr algn="ctr"/>
            <a:r>
              <a:rPr b="0" lang="en-IN" sz="4400" spc="-1" strike="noStrike">
                <a:latin typeface="Arial"/>
              </a:rPr>
              <a:t>Web Programming</a:t>
            </a:r>
            <a:endParaRPr b="0" lang="en-IN" sz="4400" spc="-1" strike="noStrike">
              <a:latin typeface="Arial"/>
            </a:endParaRPr>
          </a:p>
        </p:txBody>
      </p:sp>
      <p:sp>
        <p:nvSpPr>
          <p:cNvPr id="107" name="TextShape 2"/>
          <p:cNvSpPr txBox="1"/>
          <p:nvPr/>
        </p:nvSpPr>
        <p:spPr>
          <a:xfrm>
            <a:off x="504000" y="1769040"/>
            <a:ext cx="9071640" cy="4384440"/>
          </a:xfrm>
          <a:prstGeom prst="rect">
            <a:avLst/>
          </a:prstGeom>
          <a:noFill/>
          <a:ln>
            <a:noFill/>
          </a:ln>
        </p:spPr>
        <p:txBody>
          <a:bodyPr lIns="0" rIns="0" tIns="0" bIns="0">
            <a:normAutofit/>
          </a:bodyPr>
          <a:p>
            <a:pPr marL="432000" indent="-324000">
              <a:spcBef>
                <a:spcPts val="1417"/>
              </a:spcBef>
              <a:buClr>
                <a:srgbClr val="000000"/>
              </a:buClr>
              <a:buSzPct val="45000"/>
              <a:buFont typeface="Wingdings" charset="2"/>
              <a:buChar char=""/>
            </a:pPr>
            <a:r>
              <a:rPr b="0" lang="en-IN" sz="2400" spc="-1" strike="noStrike">
                <a:latin typeface="Arial"/>
              </a:rPr>
              <a:t>Web programming, also known as web development, is the creation of dynamic web applications. </a:t>
            </a:r>
            <a:endParaRPr b="0" lang="en-IN" sz="2400" spc="-1" strike="noStrike">
              <a:latin typeface="Arial"/>
            </a:endParaRPr>
          </a:p>
          <a:p>
            <a:pPr marL="432000" indent="-324000">
              <a:spcBef>
                <a:spcPts val="1417"/>
              </a:spcBef>
              <a:buClr>
                <a:srgbClr val="000000"/>
              </a:buClr>
              <a:buSzPct val="45000"/>
              <a:buFont typeface="Wingdings" charset="2"/>
              <a:buChar char=""/>
            </a:pP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Is it best form of Coding?</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It’s easy to set up</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Instant Results</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Online Training – Availability of resource</a:t>
            </a:r>
            <a:endParaRPr b="0" lang="en-IN" sz="2400" spc="-1" strike="noStrike">
              <a:latin typeface="Arial"/>
            </a:endParaRPr>
          </a:p>
          <a:p>
            <a:pPr marL="432000" indent="-324000">
              <a:spcBef>
                <a:spcPts val="1417"/>
              </a:spcBef>
              <a:buClr>
                <a:srgbClr val="000000"/>
              </a:buClr>
              <a:buSzPct val="45000"/>
              <a:buFont typeface="Wingdings" charset="2"/>
              <a:buChar char=""/>
            </a:pP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You can start your buisness – by giving your idea to an visualization , an User Perspective – User Interface </a:t>
            </a:r>
            <a:endParaRPr b="0" lang="en-IN" sz="2400" spc="-1" strike="noStrike">
              <a:latin typeface="Arial"/>
            </a:endParaRPr>
          </a:p>
          <a:p>
            <a:pPr marL="432000" indent="-324000">
              <a:spcBef>
                <a:spcPts val="1417"/>
              </a:spcBef>
              <a:buClr>
                <a:srgbClr val="000000"/>
              </a:buClr>
              <a:buSzPct val="45000"/>
              <a:buFont typeface="Wingdings" charset="2"/>
              <a:buChar char=""/>
            </a:pPr>
            <a:r>
              <a:rPr b="0" lang="en-IN" sz="2400" spc="-1" strike="noStrike">
                <a:latin typeface="Arial"/>
              </a:rPr>
              <a:t>Example : Facebook – web coding</a:t>
            </a:r>
            <a:endParaRPr b="0" lang="en-IN" sz="2400" spc="-1" strike="noStrike">
              <a:latin typeface="Arial"/>
            </a:endParaRPr>
          </a:p>
        </p:txBody>
      </p:sp>
      <p:pic>
        <p:nvPicPr>
          <p:cNvPr id="108" name="" descr=""/>
          <p:cNvPicPr/>
          <p:nvPr/>
        </p:nvPicPr>
        <p:blipFill>
          <a:blip r:embed="rId1"/>
          <a:stretch/>
        </p:blipFill>
        <p:spPr>
          <a:xfrm>
            <a:off x="6264000" y="2116080"/>
            <a:ext cx="3067920" cy="306792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1080</TotalTime>
  <Application>LibreOffice/6.0.3.2$Linux_X86_64 LibreOffice_project/00m0$Build-2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2018-09-24T11:55:16Z</dcterms:created>
  <dc:creator/>
  <dc:description/>
  <dc:language>en-IN</dc:language>
  <cp:lastModifiedBy/>
  <dcterms:modified xsi:type="dcterms:W3CDTF">2018-09-26T19:06:32Z</dcterms:modified>
  <cp:revision>201</cp:revision>
  <dc:subject/>
  <dc:title>Blueprint Plans</dc:title>
</cp:coreProperties>
</file>